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gainternet.ru/" TargetMode="External"/><Relationship Id="rId2" Type="http://schemas.openxmlformats.org/officeDocument/2006/relationships/hyperlink" Target="https://meduza.io/feature/2017/02/22/chto-delat-esli-rebenok-risuet-sinih-kitov-instruktsiy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ond-detyam.ru/detskiy-telefon-doveriya/" TargetMode="External"/><Relationship Id="rId5" Type="http://schemas.openxmlformats.org/officeDocument/2006/relationships/hyperlink" Target="http://www.ya-roditel.ru/" TargetMode="External"/><Relationship Id="rId4" Type="http://schemas.openxmlformats.org/officeDocument/2006/relationships/hyperlink" Target="http://fond-detyam.ru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898" y="980728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Социально-психологическая характеристика суицидального поведения детей и подростков.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ольга\Desktop\bfcd6dd3de2210169dbc071b5e0c3e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08920"/>
            <a:ext cx="451813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509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974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Возрастные особенности суицидального поведения детей и подростков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958081"/>
            <a:ext cx="784887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u="sng" dirty="0" smtClean="0"/>
              <a:t>Младший школьный возраст </a:t>
            </a:r>
            <a:r>
              <a:rPr lang="ru-RU" sz="2400" dirty="0" smtClean="0"/>
              <a:t>– смерть считают маловероятной, не считают необратимой. В 10-12 лет смерть оценивается как временное явление. Отсутствует страх смерти ввиду </a:t>
            </a:r>
            <a:r>
              <a:rPr lang="ru-RU" sz="2400" dirty="0" err="1" smtClean="0"/>
              <a:t>несформированности</a:t>
            </a:r>
            <a:r>
              <a:rPr lang="ru-RU" sz="2400" dirty="0" smtClean="0"/>
              <a:t> самого понятия смерти. Большое значение для этого возраста имеет отягощенный семейный анамнез (</a:t>
            </a:r>
            <a:r>
              <a:rPr lang="ru-RU" sz="2400" dirty="0" err="1" smtClean="0"/>
              <a:t>гиперопека</a:t>
            </a:r>
            <a:r>
              <a:rPr lang="ru-RU" sz="2400" dirty="0" smtClean="0"/>
              <a:t>, авторитарность родителей с ригидными установками, низкий культурный и образовательный уровень).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2363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0466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</a:rPr>
              <a:t>Особенности суицидального поведения на разных этапах подросткового возраста</a:t>
            </a:r>
            <a:endParaRPr lang="ru-RU" sz="24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7" y="1700808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dirty="0" smtClean="0"/>
              <a:t>Младший подростковый возраст (12-14 лет) </a:t>
            </a:r>
            <a:r>
              <a:rPr lang="ru-RU" sz="2400" dirty="0" smtClean="0"/>
              <a:t>– суицидальные поведения не планируются, совершаются в ситуациях угрозы наказания. Это не истинное стремление к смерти, а желание избежать конфликта, уйти от трудных ситуаций. 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b="1" u="sng" dirty="0" smtClean="0"/>
              <a:t>Средний подростковый возраст (15-16 лет)</a:t>
            </a:r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– демонстративные самоповреждения в состоянии аффекта, попытки, имеющие цель отомстить обидчику, наказать окружающих.  Последствия тяжелые.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23931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254135"/>
            <a:ext cx="8210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Группа риска среди подросткового возраста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856357"/>
            <a:ext cx="86429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-</a:t>
            </a:r>
            <a:r>
              <a:rPr lang="ru-RU" sz="2400" dirty="0" smtClean="0"/>
              <a:t>подростки, имеющие предыдущую попытку суицида (</a:t>
            </a:r>
            <a:r>
              <a:rPr lang="ru-RU" sz="2400" dirty="0" err="1" smtClean="0"/>
              <a:t>парасуицид</a:t>
            </a:r>
            <a:r>
              <a:rPr lang="ru-RU" sz="2400" dirty="0" smtClean="0"/>
              <a:t>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- подростки, демонстрирующие суицидальные угрозы (прямые или завуалированные);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подростки, имеющие тенденцию к самоповреждению (</a:t>
            </a:r>
            <a:r>
              <a:rPr lang="ru-RU" sz="2400" dirty="0" err="1" smtClean="0"/>
              <a:t>аутоагрессию</a:t>
            </a:r>
            <a:r>
              <a:rPr lang="ru-RU" sz="2400" dirty="0" smtClean="0"/>
              <a:t>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Подростки, у которых в роду было суицидальное поведение и суицид;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err="1" smtClean="0"/>
              <a:t>Алкоголизированные</a:t>
            </a:r>
            <a:r>
              <a:rPr lang="ru-RU" sz="2400" dirty="0" smtClean="0"/>
              <a:t> подростки;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Подростки с хроническим употреблением ПАВ;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Подростки в состоянии депрессии;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Подростки, переживающие утраты (смерть близкого человека);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Подростки, у которых выраженные семейные проблемы (уход значимого взрослого, развод, семейное насилие и </a:t>
            </a:r>
            <a:r>
              <a:rPr lang="ru-RU" sz="2400" dirty="0" err="1" smtClean="0"/>
              <a:t>т.п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27877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30591"/>
            <a:ext cx="5840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Факторы суицидального риска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242" y="558701"/>
            <a:ext cx="828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Пол: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взрослые мужчины чаще склонны к суицидальному поведению, чем женщины;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в</a:t>
            </a:r>
            <a:r>
              <a:rPr lang="ru-RU" sz="2000" dirty="0" smtClean="0"/>
              <a:t> подростковом возрасте девушки чаще демонстрируют суицидальное поведение, чем юноши;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в</a:t>
            </a:r>
            <a:r>
              <a:rPr lang="ru-RU" sz="2000" dirty="0" smtClean="0"/>
              <a:t> 14 лет приблизительно суицидальное поведение одинаково и у девушек , и у юношей.</a:t>
            </a:r>
          </a:p>
          <a:p>
            <a:r>
              <a:rPr lang="ru-RU" sz="2000" dirty="0" smtClean="0"/>
              <a:t>2.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Возраст: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пики суицида – подростковый возраст (15-16 лет), пожилой возраст (60-75);</a:t>
            </a:r>
          </a:p>
          <a:p>
            <a:r>
              <a:rPr lang="ru-RU" sz="2000" dirty="0" smtClean="0"/>
              <a:t>3.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Наличие психического заболевания </a:t>
            </a:r>
            <a:r>
              <a:rPr lang="ru-RU" sz="2000" dirty="0" smtClean="0"/>
              <a:t>(депрессия, шизофрения, зависимость, личностные расстройства).</a:t>
            </a:r>
          </a:p>
          <a:p>
            <a:r>
              <a:rPr lang="ru-RU" sz="2000" dirty="0" smtClean="0"/>
              <a:t>4.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Индивидуально-психологические особенности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Сниженная толерантность к эмоциональным нагрузкам;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Категоричность;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Незрелость;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Неадекватная самооценка;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Снижение и утрата ценности жизни;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Когнитивная ригидность.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971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60648"/>
            <a:ext cx="8262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chemeClr val="accent1">
                    <a:lumMod val="50000"/>
                  </a:schemeClr>
                </a:solidFill>
              </a:rPr>
              <a:t>Факторы детского и подросткового суицида</a:t>
            </a:r>
            <a:endParaRPr lang="ru-RU" sz="28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980728"/>
            <a:ext cx="8536311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</a:t>
            </a:r>
            <a:r>
              <a:rPr lang="ru-RU" sz="2800" dirty="0" smtClean="0"/>
              <a:t>Неблагоприятная семейная обстановка.</a:t>
            </a:r>
          </a:p>
          <a:p>
            <a:r>
              <a:rPr lang="ru-RU" sz="2800" dirty="0" smtClean="0"/>
              <a:t>2. Психологическая неадекватность в воспитании.</a:t>
            </a:r>
          </a:p>
          <a:p>
            <a:r>
              <a:rPr lang="ru-RU" sz="2800" dirty="0" smtClean="0"/>
              <a:t>3. Подростковое одиночество.</a:t>
            </a:r>
          </a:p>
          <a:p>
            <a:r>
              <a:rPr lang="ru-RU" sz="2800" dirty="0" smtClean="0"/>
              <a:t>4. Трудно протекающий </a:t>
            </a:r>
            <a:r>
              <a:rPr lang="ru-RU" sz="2800" dirty="0" err="1" smtClean="0"/>
              <a:t>пубертат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5. Личностная импульсивность.</a:t>
            </a:r>
          </a:p>
          <a:p>
            <a:endParaRPr lang="ru-RU" dirty="0"/>
          </a:p>
        </p:txBody>
      </p:sp>
      <p:pic>
        <p:nvPicPr>
          <p:cNvPr id="2050" name="Picture 2" descr="C:\Users\ольга\Desktop\8b062c61b807961fd5e3ceb44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5516612" cy="310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27964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Диагностические признаки суицидального поведения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12776"/>
            <a:ext cx="84604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Уход в себя</a:t>
            </a:r>
          </a:p>
          <a:p>
            <a:pPr marL="342900" indent="-342900">
              <a:buAutoNum type="arabicPeriod"/>
            </a:pPr>
            <a:r>
              <a:rPr lang="ru-RU" dirty="0" smtClean="0"/>
              <a:t>Капризность, привередливость (частые колебания настроения).</a:t>
            </a:r>
          </a:p>
          <a:p>
            <a:pPr marL="342900" indent="-342900">
              <a:buAutoNum type="arabicPeriod"/>
            </a:pPr>
            <a:r>
              <a:rPr lang="ru-RU" dirty="0" smtClean="0"/>
              <a:t>Депрессия.</a:t>
            </a:r>
          </a:p>
          <a:p>
            <a:pPr marL="342900" indent="-342900">
              <a:buAutoNum type="arabicPeriod"/>
            </a:pPr>
            <a:r>
              <a:rPr lang="ru-RU" dirty="0" smtClean="0"/>
              <a:t>Агрессивность.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Саморазрушающее</a:t>
            </a:r>
            <a:r>
              <a:rPr lang="ru-RU" dirty="0" smtClean="0"/>
              <a:t> и рискованное поведение.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Потеря самоуважения.</a:t>
            </a:r>
          </a:p>
          <a:p>
            <a:pPr marL="342900" indent="-342900">
              <a:buAutoNum type="arabicPeriod"/>
            </a:pPr>
            <a:r>
              <a:rPr lang="ru-RU" dirty="0" smtClean="0"/>
              <a:t>Изменение аппетита (отсутствие или ненормально повышенный).</a:t>
            </a:r>
          </a:p>
          <a:p>
            <a:pPr marL="342900" indent="-342900">
              <a:buAutoNum type="arabicPeriod"/>
            </a:pPr>
            <a:r>
              <a:rPr lang="ru-RU" dirty="0" smtClean="0"/>
              <a:t>Изменение режима сна.</a:t>
            </a:r>
          </a:p>
          <a:p>
            <a:pPr marL="342900" indent="-342900">
              <a:buAutoNum type="arabicPeriod"/>
            </a:pPr>
            <a:r>
              <a:rPr lang="ru-RU" dirty="0" smtClean="0"/>
              <a:t>Изменение успеваемости.</a:t>
            </a:r>
          </a:p>
          <a:p>
            <a:pPr marL="342900" indent="-342900">
              <a:buAutoNum type="arabicPeriod"/>
            </a:pPr>
            <a:r>
              <a:rPr lang="ru-RU" dirty="0" smtClean="0"/>
              <a:t>Внешний вид.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Раздача подарков окружающим.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Приведение дел в порядок.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Перемены в поведении.</a:t>
            </a:r>
          </a:p>
          <a:p>
            <a:pPr marL="342900" indent="-342900">
              <a:buAutoNum type="arabicPeriod"/>
            </a:pPr>
            <a:r>
              <a:rPr lang="ru-RU" dirty="0" smtClean="0"/>
              <a:t>Угроза.</a:t>
            </a:r>
          </a:p>
          <a:p>
            <a:pPr marL="342900" indent="-342900">
              <a:buAutoNum type="arabicPeriod"/>
            </a:pPr>
            <a:r>
              <a:rPr lang="ru-RU" dirty="0" smtClean="0"/>
              <a:t>Словесные предупреждения («Я решил покончить с собой», «Лучше умереть», «Ненавижу всех и все», «Больше не могу», «Ненавижу свою жизнь»).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9364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404664"/>
            <a:ext cx="5339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u="sng" dirty="0" smtClean="0">
                <a:solidFill>
                  <a:schemeClr val="tx2">
                    <a:lumMod val="50000"/>
                  </a:schemeClr>
                </a:solidFill>
              </a:rPr>
              <a:t>Правило общения с ребенком.</a:t>
            </a:r>
            <a:endParaRPr lang="ru-RU" sz="2800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58119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2000" dirty="0" smtClean="0"/>
              <a:t>Говорить с ребенком открыто и прямо;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Дать почувствовать ребенку, что вам не все равно, что с ним происходит;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Слушать с чувством искренности и понимания;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Отстаивать свою точку зрения, что самоубийство – неэффективное решение проблемы;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Прибегнуть к помощи «авторитетных лиц» для оказании поддержки ребенку;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Заключить соглашение о «не совершении самоубийства», условием которого будет обещание ребенка не причинять себе боль никоим образом;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Подумать, кто может помочь ребенку: родители, психолог или человек, которому ребенок доверяет;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При осложненных или критических ситуациях  доставить его в ближайший психоневрологический диспансер или больницу;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Просто остаться с ребенком рядом; если необходимо уйти, оставить его на попечение другого взрослого;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43594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- </a:t>
            </a:r>
            <a:r>
              <a:rPr lang="ru-RU" sz="2400" dirty="0" smtClean="0"/>
              <a:t>Попытаться установить, на сколько </a:t>
            </a:r>
            <a:r>
              <a:rPr lang="ru-RU" sz="2400" dirty="0" err="1" smtClean="0"/>
              <a:t>произшедшая</a:t>
            </a:r>
            <a:r>
              <a:rPr lang="ru-RU" sz="2400" dirty="0" smtClean="0"/>
              <a:t> ситуация стала кризисной и </a:t>
            </a:r>
            <a:r>
              <a:rPr lang="ru-RU" sz="2400" dirty="0" err="1" smtClean="0"/>
              <a:t>суицидоопасной</a:t>
            </a:r>
            <a:r>
              <a:rPr lang="ru-RU" sz="2400" dirty="0" smtClean="0"/>
              <a:t>;</a:t>
            </a:r>
          </a:p>
          <a:p>
            <a:pPr algn="just"/>
            <a:r>
              <a:rPr lang="ru-RU" sz="2400" dirty="0" smtClean="0"/>
              <a:t>- Попытаться  выявить «зоны сохранной моральной мотивации», которые могут выступить в качестве </a:t>
            </a:r>
            <a:r>
              <a:rPr lang="ru-RU" sz="2400" dirty="0" err="1" smtClean="0"/>
              <a:t>антисуицидальных</a:t>
            </a:r>
            <a:r>
              <a:rPr lang="ru-RU" sz="2400" dirty="0" smtClean="0"/>
              <a:t> факторов (чувство долга, ответственности, достоинство, гордость, совесть, стыдливость,  стремление избежать негативных санкций и мнений, стремление поддержать собственный престиж и </a:t>
            </a:r>
            <a:r>
              <a:rPr lang="ru-RU" sz="2400" dirty="0" err="1" smtClean="0"/>
              <a:t>т.д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pic>
        <p:nvPicPr>
          <p:cNvPr id="3075" name="Picture 3" descr="C:\Users\ольга\Desktop\bg_124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508" y="3573016"/>
            <a:ext cx="5476875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4799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Не надо делать следующее:</a:t>
            </a:r>
          </a:p>
          <a:p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Не говорить: «Посмотри на все, ради чего ты должен жить»;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Не вдаваться в философские рассуждения;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Не оставлять там, где находится ребенок предметы, с помощью которых возможно самоубийство;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Не пытаться выступать в роли судьи;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Не думать, что ребенок ищет только внимания;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Не  оставлять ребенка одного;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Не держать в секрете то, о чем вы думаете.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0774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340054"/>
            <a:ext cx="3496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Важная информация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809715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Как правило, суицид не происходит без предупреждения;</a:t>
            </a:r>
          </a:p>
          <a:p>
            <a:pPr marL="342900" indent="-342900">
              <a:buAutoNum type="arabicPeriod"/>
            </a:pPr>
            <a:r>
              <a:rPr lang="ru-RU" dirty="0" smtClean="0"/>
              <a:t>Суицид можно предотвратить;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Разговоры о суициде не наводят подростков на  мысли о суициде;</a:t>
            </a:r>
          </a:p>
          <a:p>
            <a:pPr marL="342900" indent="-342900">
              <a:buAutoNum type="arabicPeriod"/>
            </a:pPr>
            <a:r>
              <a:rPr lang="ru-RU" dirty="0" smtClean="0"/>
              <a:t>Суицид не передается по наследству;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Суициденты</a:t>
            </a:r>
            <a:r>
              <a:rPr lang="ru-RU" dirty="0" smtClean="0"/>
              <a:t>, как правило, психически здоровы;</a:t>
            </a:r>
          </a:p>
          <a:p>
            <a:pPr marL="342900" indent="-342900">
              <a:buAutoNum type="arabicPeriod"/>
            </a:pPr>
            <a:r>
              <a:rPr lang="ru-RU" dirty="0" smtClean="0"/>
              <a:t>Тот, кто </a:t>
            </a:r>
            <a:r>
              <a:rPr lang="ru-RU" dirty="0" smtClean="0"/>
              <a:t>говорит </a:t>
            </a:r>
            <a:r>
              <a:rPr lang="ru-RU" dirty="0" smtClean="0"/>
              <a:t>о суициде, совершает суицид;</a:t>
            </a:r>
          </a:p>
          <a:p>
            <a:pPr marL="342900" indent="-342900">
              <a:buAutoNum type="arabicPeriod"/>
            </a:pPr>
            <a:r>
              <a:rPr lang="ru-RU" dirty="0" smtClean="0"/>
              <a:t>Суицид – это не просто способ обратить на себя внимание;</a:t>
            </a:r>
          </a:p>
          <a:p>
            <a:pPr marL="342900" indent="-342900">
              <a:buAutoNum type="arabicPeriod"/>
            </a:pPr>
            <a:r>
              <a:rPr lang="ru-RU" dirty="0" smtClean="0"/>
              <a:t>Суицидальные подростки считают, что их проблемы серьезны.</a:t>
            </a:r>
          </a:p>
          <a:p>
            <a:pPr marL="342900" indent="-342900">
              <a:buAutoNum type="arabicPeriod"/>
            </a:pPr>
            <a:r>
              <a:rPr lang="ru-RU" dirty="0" smtClean="0"/>
              <a:t>Суицид следствие не одной неприятности, а многих.</a:t>
            </a:r>
          </a:p>
          <a:p>
            <a:pPr marL="342900" indent="-342900">
              <a:buAutoNum type="arabicPeriod"/>
            </a:pPr>
            <a:r>
              <a:rPr lang="ru-RU" dirty="0" smtClean="0"/>
              <a:t>Самоубийство может совершить каждый.</a:t>
            </a:r>
          </a:p>
          <a:p>
            <a:pPr marL="342900" indent="-342900">
              <a:buAutoNum type="arabicPeriod"/>
            </a:pPr>
            <a:r>
              <a:rPr lang="ru-RU" dirty="0" smtClean="0"/>
              <a:t>Чем лучше настроение у </a:t>
            </a:r>
            <a:r>
              <a:rPr lang="ru-RU" dirty="0" err="1" smtClean="0"/>
              <a:t>суицидента</a:t>
            </a:r>
            <a:r>
              <a:rPr lang="ru-RU" dirty="0" smtClean="0"/>
              <a:t>, тем больше риск.</a:t>
            </a:r>
            <a:endParaRPr lang="ru-RU" dirty="0"/>
          </a:p>
          <a:p>
            <a:pPr marL="342900" indent="-342900">
              <a:buAutoNum type="arabicPeriod"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27386" y="4041369"/>
            <a:ext cx="4517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Что могут увидеть педагоги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503034"/>
            <a:ext cx="837482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Изменение внешнего вида,  самоизоляция, ухудшение работоспособности, небрежное отношение к своим принадлежностям, частые прогулы, резкие и необоснованные вспышки агрессии, рисунки по теме смерти, тема одиночества, кризиса, утраты смысла в сочинениях на свободную тему.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528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548680"/>
            <a:ext cx="56166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387676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Суицид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занимает третье место в классификации причин смертности у населения (после онкологических заболеваний и заболеваний сердца).</a:t>
            </a:r>
          </a:p>
          <a:p>
            <a:pPr algn="just"/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 данным ВОЗ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около 20 % самоубийств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 мире приходится на подростковый и юношеский возраст.</a:t>
            </a:r>
          </a:p>
          <a:p>
            <a:pPr marL="285750" indent="-285750" algn="just">
              <a:buFontTx/>
              <a:buChar char="-"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России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за последние 6-7 лет частота суицидов составляет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19-20 случаев на 100 тысяч подростков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(средний показатель в мире – 7 случаев на 100 тысяч).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7652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340054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Полезные ссылки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809715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делать, если ваш ребенок рисует «синих китов»? Инструкция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meduza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io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feature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/2017/02/22/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chto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delat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esli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rebenok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risuet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sinih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kitov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instruktsiya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785926"/>
            <a:ext cx="882299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ЛИГА БЕЗОПАСНОГО ИНТЕРНЕТА (родителям и педагогам) 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3"/>
              </a:rPr>
              <a:t>http://www.ligainternet.ru/</a:t>
            </a:r>
            <a:endParaRPr kumimoji="0" lang="ru-RU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13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2143116"/>
            <a:ext cx="8859348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Фонд поддержки детей, находящихся в трудной жизненной ситуации  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fond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detyam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ru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3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42844" y="2500306"/>
            <a:ext cx="4296369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Я – родитель 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http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www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ya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-</a:t>
            </a: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roditel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.</a:t>
            </a:r>
            <a:r>
              <a:rPr kumimoji="0" lang="en-US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ru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endParaRPr kumimoji="0" lang="ru-RU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13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3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3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928934"/>
            <a:ext cx="7572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Детский телефон доверия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http://www.fond-detyam.ru/detskiy-telefon-doveriya/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288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ьга\Desktop\1329292683_suicid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32906"/>
            <a:ext cx="60960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21013" y="548680"/>
            <a:ext cx="83808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221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9" y="6206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в области суицидального поведения.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259468"/>
            <a:ext cx="85689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умышленное  самоповреждение со смертельным исходом (лишение жизни).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А.Г.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Амбрумовой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рассматривается как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 социально-психологической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личности в условиях переживания ею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микросоциального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конфликта. 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Суицидальное поведение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проявление суицидальной активности (включает в себя суицидальные мысли, намерения, высказывания, угрозы, суицидальные покушения и угрозы).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379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1052736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Пресуицидальный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период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У человека появляются размышления об отсутствии ценностей жизни («жить не стоит, устал от такой жизни», «когда это все кончится», «достало все» и </a:t>
            </a:r>
            <a:r>
              <a:rPr lang="ru-RU" dirty="0" err="1" smtClean="0"/>
              <a:t>т.п</a:t>
            </a:r>
            <a:r>
              <a:rPr lang="ru-RU" dirty="0" smtClean="0"/>
              <a:t>).</a:t>
            </a:r>
          </a:p>
          <a:p>
            <a:pPr marL="342900" indent="-342900">
              <a:buAutoNum type="arabicPeriod" startAt="2"/>
            </a:pPr>
            <a:r>
              <a:rPr lang="ru-RU" dirty="0" smtClean="0"/>
              <a:t>Пассивные суицидальные мысли, которые характеризуются представлениями, фантазиями на тему лишения себя жизни («хорошо бы умереть, заснуть и не проснуться», «хорошо бы заболеть какой-нибудь страшной болезнью» и </a:t>
            </a:r>
            <a:r>
              <a:rPr lang="ru-RU" dirty="0" err="1" smtClean="0"/>
              <a:t>т.п</a:t>
            </a:r>
            <a:r>
              <a:rPr lang="ru-RU" dirty="0" smtClean="0"/>
              <a:t>)</a:t>
            </a:r>
          </a:p>
          <a:p>
            <a:r>
              <a:rPr lang="ru-RU" dirty="0"/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Собственно суицидальный период </a:t>
            </a:r>
            <a:r>
              <a:rPr lang="ru-RU" dirty="0" smtClean="0"/>
              <a:t>(осознанное желание умереть, разработка плана суицида, продумывается способ, выбирается время и место действия).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649929" y="3681028"/>
            <a:ext cx="1368152" cy="122413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9592" y="232178"/>
            <a:ext cx="7886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подготовки человеком совершения самоубийства</a:t>
            </a:r>
            <a:endParaRPr lang="ru-RU" sz="2400" b="1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767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404663"/>
            <a:ext cx="6835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chemeClr val="accent1">
                    <a:lumMod val="50000"/>
                  </a:schemeClr>
                </a:solidFill>
              </a:rPr>
              <a:t>Классификация суицидального поведения</a:t>
            </a:r>
            <a:endParaRPr lang="ru-RU" sz="2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052736"/>
            <a:ext cx="76532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Демонстративное поведение </a:t>
            </a:r>
            <a:r>
              <a:rPr lang="ru-RU" sz="2400" dirty="0" smtClean="0"/>
              <a:t>– стремление подростка  обратить внимание на себя и свои проблемы, показать как ему трудно справляться с жизненными ситуациями (просьба о помощи).</a:t>
            </a:r>
          </a:p>
          <a:p>
            <a:endParaRPr lang="ru-RU" sz="2400" dirty="0"/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Аффективное суицидальное поведение </a:t>
            </a:r>
            <a:r>
              <a:rPr lang="ru-RU" sz="2400" dirty="0" smtClean="0"/>
              <a:t>– суицидальные действия, совершенные под влиянием ярких эмоций.</a:t>
            </a:r>
          </a:p>
          <a:p>
            <a:endParaRPr lang="ru-RU" sz="2400" dirty="0"/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Истинное суицидальное поведение</a:t>
            </a:r>
            <a:r>
              <a:rPr lang="ru-RU" sz="2400" dirty="0" smtClean="0"/>
              <a:t>  характеризуется продуманным планом действий.</a:t>
            </a:r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59776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76672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Э. </a:t>
            </a:r>
            <a:r>
              <a:rPr lang="ru-RU" sz="2400" dirty="0" err="1" smtClean="0"/>
              <a:t>Шнейдман</a:t>
            </a:r>
            <a:r>
              <a:rPr lang="ru-RU" sz="2400" dirty="0" smtClean="0"/>
              <a:t>  выделяет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общие черты, свойственные всем 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суицидентам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общая </a:t>
            </a:r>
            <a:r>
              <a:rPr lang="ru-RU" sz="2400" b="1" dirty="0" smtClean="0"/>
              <a:t>цель </a:t>
            </a:r>
            <a:r>
              <a:rPr lang="ru-RU" sz="2400" dirty="0" smtClean="0"/>
              <a:t>всех </a:t>
            </a:r>
            <a:r>
              <a:rPr lang="ru-RU" sz="2400" dirty="0" err="1" smtClean="0"/>
              <a:t>суицидентов</a:t>
            </a:r>
            <a:r>
              <a:rPr lang="ru-RU" sz="2400" dirty="0" smtClean="0"/>
              <a:t> – </a:t>
            </a:r>
            <a:r>
              <a:rPr lang="ru-RU" sz="2400" b="1" dirty="0" smtClean="0"/>
              <a:t>поиск решения;</a:t>
            </a:r>
            <a:endParaRPr lang="ru-RU" sz="2400" dirty="0"/>
          </a:p>
          <a:p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о</a:t>
            </a:r>
            <a:r>
              <a:rPr lang="ru-RU" sz="2400" dirty="0" smtClean="0"/>
              <a:t>бщим </a:t>
            </a:r>
            <a:r>
              <a:rPr lang="ru-RU" sz="2400" b="1" dirty="0" smtClean="0"/>
              <a:t>стимулом </a:t>
            </a:r>
            <a:r>
              <a:rPr lang="ru-RU" sz="2400" dirty="0" smtClean="0"/>
              <a:t>является </a:t>
            </a:r>
            <a:r>
              <a:rPr lang="ru-RU" sz="2400" b="1" dirty="0" smtClean="0"/>
              <a:t>непереносимая душевная боль</a:t>
            </a:r>
            <a:r>
              <a:rPr lang="ru-RU" sz="2400" dirty="0" smtClean="0"/>
              <a:t>;</a:t>
            </a:r>
          </a:p>
          <a:p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о</a:t>
            </a:r>
            <a:r>
              <a:rPr lang="ru-RU" sz="2400" dirty="0" smtClean="0"/>
              <a:t>бщей </a:t>
            </a:r>
            <a:r>
              <a:rPr lang="ru-RU" sz="2400" b="1" dirty="0" smtClean="0"/>
              <a:t>эмоцией</a:t>
            </a:r>
            <a:r>
              <a:rPr lang="ru-RU" sz="2400" dirty="0" smtClean="0"/>
              <a:t> является </a:t>
            </a:r>
            <a:r>
              <a:rPr lang="ru-RU" sz="2400" b="1" dirty="0" smtClean="0"/>
              <a:t>беспомощность</a:t>
            </a:r>
            <a:r>
              <a:rPr lang="ru-RU" sz="2400" dirty="0" smtClean="0"/>
              <a:t>;</a:t>
            </a:r>
          </a:p>
          <a:p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общим внутренним </a:t>
            </a:r>
            <a:r>
              <a:rPr lang="ru-RU" sz="2400" b="1" dirty="0" smtClean="0"/>
              <a:t>отношением к суициду </a:t>
            </a:r>
            <a:r>
              <a:rPr lang="ru-RU" sz="2400" dirty="0" smtClean="0"/>
              <a:t>является </a:t>
            </a:r>
            <a:r>
              <a:rPr lang="ru-RU" sz="2400" b="1" dirty="0" smtClean="0"/>
              <a:t>двойственность (амбивалентность</a:t>
            </a:r>
            <a:r>
              <a:rPr lang="ru-RU" sz="2400" dirty="0" smtClean="0"/>
              <a:t>);</a:t>
            </a:r>
          </a:p>
          <a:p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общим </a:t>
            </a:r>
            <a:r>
              <a:rPr lang="ru-RU" sz="2400" b="1" dirty="0" smtClean="0"/>
              <a:t>действием</a:t>
            </a:r>
            <a:r>
              <a:rPr lang="ru-RU" sz="2400" dirty="0" smtClean="0"/>
              <a:t> при суициде является </a:t>
            </a:r>
            <a:r>
              <a:rPr lang="ru-RU" sz="2400" b="1" dirty="0" smtClean="0"/>
              <a:t>бегство</a:t>
            </a:r>
            <a:r>
              <a:rPr lang="ru-RU" sz="2400" dirty="0" smtClean="0"/>
              <a:t>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077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9336" y="537708"/>
            <a:ext cx="5631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1">
                    <a:lumMod val="50000"/>
                  </a:schemeClr>
                </a:solidFill>
              </a:rPr>
              <a:t>Мотивы суицидального поведения</a:t>
            </a:r>
            <a:endParaRPr lang="ru-RU" sz="2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216720"/>
            <a:ext cx="80648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400" b="1" u="sng" dirty="0" smtClean="0">
                <a:solidFill>
                  <a:schemeClr val="accent1">
                    <a:lumMod val="50000"/>
                  </a:schemeClr>
                </a:solidFill>
              </a:rPr>
              <a:t>«Призыв» («крик о помощи»). </a:t>
            </a:r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Цель – привлечь к себе внимание, получить помощь и поддержку от окружающих </a:t>
            </a:r>
            <a:r>
              <a:rPr lang="ru-RU" sz="2400" b="1" i="1" dirty="0" smtClean="0"/>
              <a:t>(«Чтобы другие люди поняли, какое сильное отчаяние я чувствую»). </a:t>
            </a:r>
          </a:p>
          <a:p>
            <a:pPr algn="just"/>
            <a:r>
              <a:rPr lang="ru-RU" sz="2400" dirty="0" smtClean="0"/>
              <a:t>	Суицидальная попытка обычно совершается в присутствии окружающих или человек стремится сделать так, чтобы окружающие узнали о его поступке.</a:t>
            </a:r>
          </a:p>
          <a:p>
            <a:pPr algn="just"/>
            <a:r>
              <a:rPr lang="ru-RU" sz="2400" dirty="0" smtClean="0"/>
              <a:t>	Лица, руководствующиеся данным мотивом обычно не думают о летальном исходе своих действий, они чаще сосредоточены на том, как окружающие прореагируют на их действия.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56177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0648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solidFill>
                  <a:schemeClr val="accent1">
                    <a:lumMod val="50000"/>
                  </a:schemeClr>
                </a:solidFill>
              </a:rPr>
              <a:t>Протест</a:t>
            </a:r>
          </a:p>
          <a:p>
            <a:pPr algn="just"/>
            <a:r>
              <a:rPr lang="ru-RU" sz="2400" dirty="0" smtClean="0"/>
              <a:t>	Цель – выразить свой протест против происходящего </a:t>
            </a:r>
            <a:r>
              <a:rPr lang="ru-RU" sz="2400" b="1" i="1" dirty="0" smtClean="0"/>
              <a:t>(«Чтобы наказать виновных, чтобы им стало хуже»).</a:t>
            </a:r>
          </a:p>
          <a:p>
            <a:pPr algn="just"/>
            <a:r>
              <a:rPr lang="ru-RU" sz="2400" dirty="0" smtClean="0"/>
              <a:t>	</a:t>
            </a:r>
            <a:r>
              <a:rPr lang="ru-RU" sz="2400" dirty="0" err="1" smtClean="0"/>
              <a:t>Самоповреждающие</a:t>
            </a:r>
            <a:r>
              <a:rPr lang="ru-RU" sz="2400" dirty="0" smtClean="0"/>
              <a:t> действия обычно не планируются, нередко совершаются в состоянии наркотического или алкогольного опьянения.</a:t>
            </a:r>
          </a:p>
          <a:p>
            <a:pPr algn="just"/>
            <a:endParaRPr lang="ru-RU" sz="24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solidFill>
                  <a:schemeClr val="tx2">
                    <a:lumMod val="50000"/>
                  </a:schemeClr>
                </a:solidFill>
              </a:rPr>
              <a:t>Избегание</a:t>
            </a:r>
          </a:p>
          <a:p>
            <a:pPr algn="just"/>
            <a:r>
              <a:rPr lang="ru-RU" sz="2400" dirty="0" smtClean="0"/>
              <a:t>	Совершается под влиянием переживаний безысходности, беспомощности, тщетности всех усилий по исправлению положения </a:t>
            </a:r>
            <a:r>
              <a:rPr lang="ru-RU" sz="2400" b="1" i="1" dirty="0" smtClean="0"/>
              <a:t>(«Ситуация была так не выносима, что я просто не знал, что еще нужно сделать»)</a:t>
            </a:r>
          </a:p>
          <a:p>
            <a:pPr algn="just"/>
            <a:endParaRPr lang="ru-RU" sz="2400" dirty="0" smtClean="0"/>
          </a:p>
          <a:p>
            <a:endParaRPr lang="ru-RU" sz="2800" b="1" u="sng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89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806489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solidFill>
                  <a:schemeClr val="tx2">
                    <a:lumMod val="50000"/>
                  </a:schemeClr>
                </a:solidFill>
              </a:rPr>
              <a:t>Самонаказание.</a:t>
            </a:r>
          </a:p>
          <a:p>
            <a:pPr algn="just"/>
            <a:r>
              <a:rPr lang="ru-RU" sz="2400" dirty="0" smtClean="0"/>
              <a:t>Совершает суицид под влиянием интенсивных переживаний стыда, вины, чувства ненависти к себе </a:t>
            </a:r>
            <a:r>
              <a:rPr lang="ru-RU" sz="2400" b="1" i="1" dirty="0" smtClean="0"/>
              <a:t>(«Хотел наказать себя»)</a:t>
            </a:r>
          </a:p>
          <a:p>
            <a:endParaRPr lang="ru-RU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solidFill>
                  <a:schemeClr val="tx2">
                    <a:lumMod val="50000"/>
                  </a:schemeClr>
                </a:solidFill>
              </a:rPr>
              <a:t>Отказ</a:t>
            </a:r>
          </a:p>
          <a:p>
            <a:pPr algn="just"/>
            <a:r>
              <a:rPr lang="ru-RU" sz="2400" dirty="0" smtClean="0"/>
              <a:t>Включает случаи, когда человек совершает суицид, руководствуясь стремлением умереть, прекратить свое существование (в связи с потерей близкого человека, тяжелым заболеванием, невозможностью исполнять прежние социальные роли). </a:t>
            </a:r>
            <a:r>
              <a:rPr lang="ru-RU" sz="2400" b="1" i="1" dirty="0" smtClean="0"/>
              <a:t>«Сделал это, чтобы умереть», «Хотел быть с умершим любимым человеком».</a:t>
            </a:r>
          </a:p>
          <a:p>
            <a:pPr algn="just"/>
            <a:r>
              <a:rPr lang="ru-RU" sz="2400" dirty="0" smtClean="0"/>
              <a:t>Суицидальные действия обычно носят спланированный характер и совершаются в одиночестве.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4628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276</TotalTime>
  <Words>1353</Words>
  <Application>Microsoft Office PowerPoint</Application>
  <PresentationFormat>Экран (4:3)</PresentationFormat>
  <Paragraphs>161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Исполнительная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ASUS</cp:lastModifiedBy>
  <cp:revision>28</cp:revision>
  <dcterms:created xsi:type="dcterms:W3CDTF">2014-10-12T08:34:58Z</dcterms:created>
  <dcterms:modified xsi:type="dcterms:W3CDTF">2017-03-19T11:40:19Z</dcterms:modified>
</cp:coreProperties>
</file>