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4" r:id="rId3"/>
    <p:sldId id="345" r:id="rId4"/>
    <p:sldId id="346" r:id="rId5"/>
    <p:sldId id="301" r:id="rId6"/>
    <p:sldId id="347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8" r:id="rId32"/>
    <p:sldId id="37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C0C0C0"/>
    <a:srgbClr val="DDDDDD"/>
    <a:srgbClr val="0099CC"/>
    <a:srgbClr val="000000"/>
    <a:srgbClr val="FFFFFF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11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E11CBB-5BF4-41BB-86E7-937C26B21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1A79A4A4-8A75-4769-8B9D-2715DBBC69EC}" type="slidenum">
              <a:rPr lang="en-US" sz="1200" smtClean="0">
                <a:cs typeface="+mn-cs"/>
              </a:rPr>
              <a:pPr algn="r" eaLnBrk="1" hangingPunct="1">
                <a:defRPr/>
              </a:pPr>
              <a:t>9</a:t>
            </a:fld>
            <a:endParaRPr lang="en-US" sz="1200" smtClean="0"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35C6A08A-17A7-40EC-8754-0228033BEC72}" type="slidenum">
              <a:rPr lang="en-US" sz="1200" smtClean="0">
                <a:cs typeface="+mn-cs"/>
              </a:rPr>
              <a:pPr algn="r" eaLnBrk="1" hangingPunct="1">
                <a:defRPr/>
              </a:pPr>
              <a:t>26</a:t>
            </a:fld>
            <a:endParaRPr lang="en-US" sz="1200" smtClean="0"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8795FD-8DE6-45B8-94C5-633BBFEA8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1CDC-B5B1-4680-9A0F-0F821F56C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6ACF-02F7-4F8A-82F3-610E2D031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8BCD-34F0-433E-86D8-84E9D4EA9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C16E-2AC0-4FFE-ADEA-5DD56299E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50-122E-4B15-A213-5D18ABDF6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2CBF-1B83-4BA9-BF9F-448195668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8AB48-113D-4F04-9827-579304899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36BE-31D5-4B9C-964D-26B664280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1483-65F2-4E4E-9D27-06E40D3C5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69EA-481A-4C3F-879F-1BE4604CA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D3EB-8673-4F77-8BB6-8CAD5F62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2CE7-524F-4BAF-BEEE-B9A417B1D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EBC4-6963-4329-85E6-886C1B94D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90977A-E6D7-4EC7-B434-934CB4CCC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5"/>
          <p:cNvPicPr>
            <a:picLocks noChangeAspect="1" noChangeArrowheads="1"/>
          </p:cNvPicPr>
          <p:nvPr/>
        </p:nvPicPr>
        <p:blipFill>
          <a:blip r:embed="rId18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5" name="Text Box 27"/>
          <p:cNvSpPr txBox="1">
            <a:spLocks noChangeArrowheads="1"/>
          </p:cNvSpPr>
          <p:nvPr/>
        </p:nvSpPr>
        <p:spPr bwMode="auto">
          <a:xfrm>
            <a:off x="6808788" y="6572250"/>
            <a:ext cx="237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 9/2012 </a:t>
            </a:r>
            <a:endParaRPr lang="en-U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7777162" cy="2233612"/>
          </a:xfrm>
        </p:spPr>
        <p:txBody>
          <a:bodyPr/>
          <a:lstStyle/>
          <a:p>
            <a:pPr eaLnBrk="1" hangingPunct="1"/>
            <a:r>
              <a:rPr lang="ru-RU" sz="5000" i="1" smtClean="0">
                <a:solidFill>
                  <a:schemeClr val="folHlink"/>
                </a:solidFill>
              </a:rPr>
              <a:t>Досадные ошибки семейного воспитания</a:t>
            </a:r>
            <a:br>
              <a:rPr lang="ru-RU" sz="5000" i="1" smtClean="0">
                <a:solidFill>
                  <a:schemeClr val="folHlink"/>
                </a:solidFill>
              </a:rPr>
            </a:br>
            <a:r>
              <a:rPr lang="ru-RU" sz="2800" i="1" smtClean="0">
                <a:solidFill>
                  <a:schemeClr val="tx1"/>
                </a:solidFill>
              </a:rPr>
              <a:t>родительский лекторий</a:t>
            </a:r>
            <a:endParaRPr lang="en-US" sz="2800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Ошибка третья: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273050" y="3429000"/>
            <a:ext cx="8620125" cy="1439863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7416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sp>
        <p:nvSpPr>
          <p:cNvPr id="17412" name="Text Box 25"/>
          <p:cNvSpPr txBox="1">
            <a:spLocks noChangeArrowheads="1"/>
          </p:cNvSpPr>
          <p:nvPr/>
        </p:nvSpPr>
        <p:spPr bwMode="black">
          <a:xfrm>
            <a:off x="395288" y="3573463"/>
            <a:ext cx="8442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sz="2800" b="1" i="1">
                <a:solidFill>
                  <a:schemeClr val="bg2"/>
                </a:solidFill>
              </a:rPr>
              <a:t>«Ты должен делать то, что я тебе сказала, потому что я в доме главная»</a:t>
            </a:r>
            <a:endParaRPr lang="en-US" sz="2800" b="1" i="1">
              <a:solidFill>
                <a:schemeClr val="bg2"/>
              </a:solidFill>
            </a:endParaRPr>
          </a:p>
        </p:txBody>
      </p:sp>
      <p:sp>
        <p:nvSpPr>
          <p:cNvPr id="17413" name="AutoShape 35"/>
          <p:cNvSpPr>
            <a:spLocks noChangeArrowheads="1"/>
          </p:cNvSpPr>
          <p:nvPr/>
        </p:nvSpPr>
        <p:spPr bwMode="auto">
          <a:xfrm>
            <a:off x="250825" y="1773238"/>
            <a:ext cx="8713788" cy="3603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 </a:t>
            </a:r>
            <a:r>
              <a:rPr lang="ru-RU" sz="2400" b="1" i="1">
                <a:solidFill>
                  <a:schemeClr val="folHlink"/>
                </a:solidFill>
              </a:rPr>
              <a:t>слишком много строгости, постоянные замечания,</a:t>
            </a:r>
          </a:p>
          <a:p>
            <a:r>
              <a:rPr lang="ru-RU" sz="2400" b="1" i="1">
                <a:solidFill>
                  <a:schemeClr val="folHlink"/>
                </a:solidFill>
              </a:rPr>
              <a:t> негативные оценки</a:t>
            </a:r>
            <a:r>
              <a:rPr lang="ru-RU" sz="2400"/>
              <a:t> </a:t>
            </a:r>
            <a:endParaRPr lang="en-US" sz="2400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92174" name="Group 14"/>
          <p:cNvGraphicFramePr>
            <a:graphicFrameLocks noGrp="1"/>
          </p:cNvGraphicFramePr>
          <p:nvPr/>
        </p:nvGraphicFramePr>
        <p:xfrm>
          <a:off x="223838" y="2133600"/>
          <a:ext cx="8740775" cy="473807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Дети должны слушаться старших беспрекословно. Дискуссии здесь не допустимы. Не важно, сколько ребенку - 6 или 16 лет. Детям нельзя давать поблажек, иначе они окончательно сядут нам на шею. 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5"/>
          <p:cNvSpPr>
            <a:spLocks noChangeArrowheads="1"/>
          </p:cNvSpPr>
          <p:nvPr/>
        </p:nvSpPr>
        <p:spPr bwMode="auto">
          <a:xfrm>
            <a:off x="0" y="1773238"/>
            <a:ext cx="8964613" cy="216058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Дети обязательно должны понимать, почему и зачем они</a:t>
            </a:r>
          </a:p>
          <a:p>
            <a:r>
              <a:rPr lang="ru-RU" sz="2400"/>
              <a:t> что-то делают. </a:t>
            </a:r>
          </a:p>
          <a:p>
            <a:r>
              <a:rPr lang="ru-RU" sz="2400"/>
              <a:t> Ребенок может беспрекословно исполнять все, когда вы </a:t>
            </a:r>
          </a:p>
          <a:p>
            <a:r>
              <a:rPr lang="ru-RU" sz="2400"/>
              <a:t>рядом, и «плевать» на все запреты, когда вас рядом нет. </a:t>
            </a:r>
            <a:endParaRPr lang="en-US" sz="2400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 flipV="1">
            <a:off x="179388" y="4076700"/>
            <a:ext cx="8629650" cy="1873250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19464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19460" name="Text Box 26"/>
          <p:cNvSpPr txBox="1">
            <a:spLocks noChangeArrowheads="1"/>
          </p:cNvSpPr>
          <p:nvPr/>
        </p:nvSpPr>
        <p:spPr bwMode="black">
          <a:xfrm>
            <a:off x="250825" y="4076700"/>
            <a:ext cx="84407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b="1"/>
              <a:t>Но внутренне ребенок знает, что он не такой плохой, что он старается порадовать своих родителей, а они этого не замечают, стараясь подогнать его под свои мерки. Отсюда нервное напряжение, с которым ребенок не всегда может справиться.</a:t>
            </a:r>
            <a:endParaRPr lang="en-US" b="1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ltGray">
          <a:xfrm flipH="1">
            <a:off x="250825" y="1828800"/>
            <a:ext cx="4194175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Freeform 3"/>
          <p:cNvSpPr>
            <a:spLocks/>
          </p:cNvSpPr>
          <p:nvPr/>
        </p:nvSpPr>
        <p:spPr bwMode="ltGray">
          <a:xfrm>
            <a:off x="4564063" y="1828800"/>
            <a:ext cx="4329112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Freeform 5"/>
          <p:cNvSpPr>
            <a:spLocks/>
          </p:cNvSpPr>
          <p:nvPr/>
        </p:nvSpPr>
        <p:spPr bwMode="gray">
          <a:xfrm flipH="1">
            <a:off x="2403475" y="3975100"/>
            <a:ext cx="4329113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gray">
          <a:xfrm>
            <a:off x="250825" y="1916113"/>
            <a:ext cx="4194175" cy="1616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>
                <a:solidFill>
                  <a:srgbClr val="FFFFFF"/>
                </a:solidFill>
              </a:rPr>
              <a:t>В случае необходимости можно сказать так: «Ты сейчас делаешь так, как я говорю, а вечером мы спокойно все обсудим - почему и зачем».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gray">
          <a:xfrm>
            <a:off x="4500563" y="1916113"/>
            <a:ext cx="4329112" cy="1552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>
                <a:solidFill>
                  <a:srgbClr val="FFFFFF"/>
                </a:solidFill>
              </a:rPr>
              <a:t>Необходимо научиться негативно оценивать не самого ребенка, а только его необдуманный поступок.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gray">
          <a:xfrm>
            <a:off x="2403475" y="4005263"/>
            <a:ext cx="4292600" cy="1920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>
                <a:solidFill>
                  <a:srgbClr val="FFFFFF"/>
                </a:solidFill>
              </a:rPr>
              <a:t>Умению родителей общаться без постоянного осуждения личности ребенка помогает вера во все то хорошее, что есть в каждом, даже в самом неблагополучном ребенке.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Совет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79388" y="2984500"/>
            <a:ext cx="871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/>
              <a:t>«Пожалуй, я сделаю это сама. Моему мальчику это пока не по силам»</a:t>
            </a: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/>
              <a:t>Ошибка четвертая</a:t>
            </a:r>
            <a:r>
              <a:rPr lang="ru-RU" sz="2800" b="1" i="1"/>
              <a:t>: </a:t>
            </a:r>
            <a:r>
              <a:rPr lang="ru-RU" sz="2800" b="1" i="1">
                <a:solidFill>
                  <a:schemeClr val="folHlink"/>
                </a:solidFill>
              </a:rPr>
              <a:t>детей надо баловать</a:t>
            </a:r>
            <a:r>
              <a:rPr lang="ru-RU"/>
              <a:t> </a:t>
            </a:r>
            <a:endParaRPr lang="en-US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96270" name="Group 14"/>
          <p:cNvGraphicFramePr>
            <a:graphicFrameLocks noGrp="1"/>
          </p:cNvGraphicFramePr>
          <p:nvPr/>
        </p:nvGraphicFramePr>
        <p:xfrm>
          <a:off x="223838" y="2133600"/>
          <a:ext cx="8740775" cy="516479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 готовы все сделать для нашего ребенка, он должен получать самое лучшее. Детство - такая короткая пора, поэтому оно должно быть прекрасно. В наших силах избавить детей от всех трудностей и неприятностей. Так приятно угадывать и исполнять любое желание ребенка. 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5"/>
          <p:cNvSpPr>
            <a:spLocks noChangeArrowheads="1"/>
          </p:cNvSpPr>
          <p:nvPr/>
        </p:nvSpPr>
        <p:spPr bwMode="auto">
          <a:xfrm>
            <a:off x="179388" y="2060575"/>
            <a:ext cx="8785225" cy="108108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Избалованным детям очень тяжело приходится в жизни.</a:t>
            </a:r>
          </a:p>
          <a:p>
            <a:r>
              <a:rPr lang="ru-RU" sz="2400"/>
              <a:t>Нельзя держать единственное чадо под колпаком</a:t>
            </a:r>
          </a:p>
          <a:p>
            <a:r>
              <a:rPr lang="ru-RU" sz="2400"/>
              <a:t> родительской любви, в дальнейшем это может привести</a:t>
            </a:r>
          </a:p>
          <a:p>
            <a:r>
              <a:rPr lang="ru-RU" sz="2400"/>
              <a:t> к множеству проблем. </a:t>
            </a:r>
            <a:endParaRPr lang="en-US" sz="240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 flipV="1">
            <a:off x="107950" y="4005263"/>
            <a:ext cx="8629650" cy="1223962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23556" name="Text Box 26"/>
          <p:cNvSpPr txBox="1">
            <a:spLocks noChangeArrowheads="1"/>
          </p:cNvSpPr>
          <p:nvPr/>
        </p:nvSpPr>
        <p:spPr bwMode="black">
          <a:xfrm>
            <a:off x="250825" y="4076700"/>
            <a:ext cx="8440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sz="2400" b="1"/>
              <a:t>Попробуй-ка сделать это сам, а если не получится, я тебе с удовольствием помогу - вот один из вариантов мудрого отношения к дочери или сыну.</a:t>
            </a:r>
            <a:endParaRPr lang="en-US" sz="2400" b="1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79388" y="3136900"/>
            <a:ext cx="871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/>
              <a:t>«Больше денег - лучше воспитание»</a:t>
            </a:r>
            <a:r>
              <a:rPr lang="ru-RU" sz="2800"/>
              <a:t> </a:t>
            </a: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/>
              <a:t>Ошибка </a:t>
            </a:r>
            <a:r>
              <a:rPr lang="ru-RU" sz="2800" b="1" dirty="0" smtClean="0"/>
              <a:t>пятая</a:t>
            </a:r>
            <a:r>
              <a:rPr lang="ru-RU" sz="2800" b="1" i="1" dirty="0" smtClean="0"/>
              <a:t>: </a:t>
            </a:r>
            <a:r>
              <a:rPr lang="ru-RU" sz="2800" b="1" i="1" dirty="0">
                <a:solidFill>
                  <a:schemeClr val="folHlink"/>
                </a:solidFill>
              </a:rPr>
              <a:t>деньги как откуп</a:t>
            </a:r>
            <a:endParaRPr lang="en-US" sz="2800" dirty="0">
              <a:solidFill>
                <a:schemeClr val="folHlink"/>
              </a:solidFill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86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102414" name="Group 14"/>
          <p:cNvGraphicFramePr>
            <a:graphicFrameLocks noGrp="1"/>
          </p:cNvGraphicFramePr>
          <p:nvPr/>
        </p:nvGraphicFramePr>
        <p:xfrm>
          <a:off x="223838" y="2133600"/>
          <a:ext cx="8740775" cy="388463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Если у нас есть возможность, почему же не давать денег ребенку. Сейчас столько соблазнов. Пусть он себя почувствует человеком.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5"/>
          <p:cNvSpPr>
            <a:spLocks noChangeArrowheads="1"/>
          </p:cNvSpPr>
          <p:nvPr/>
        </p:nvSpPr>
        <p:spPr bwMode="auto">
          <a:xfrm>
            <a:off x="0" y="1916113"/>
            <a:ext cx="9251950" cy="18716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Любовь не купить за деньги. На самом деле любовь, ласка,</a:t>
            </a:r>
          </a:p>
          <a:p>
            <a:r>
              <a:rPr lang="ru-RU" sz="2400"/>
              <a:t> совместные игры и проведенный вместе досуг для ребенка</a:t>
            </a:r>
          </a:p>
          <a:p>
            <a:r>
              <a:rPr lang="ru-RU" sz="2400"/>
              <a:t> намного важнее содержимого вашего кошелька.  </a:t>
            </a:r>
            <a:endParaRPr lang="en-US" sz="2400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 flipV="1">
            <a:off x="107950" y="4005263"/>
            <a:ext cx="8629650" cy="1223962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29704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29700" name="Text Box 26"/>
          <p:cNvSpPr txBox="1">
            <a:spLocks noChangeArrowheads="1"/>
          </p:cNvSpPr>
          <p:nvPr/>
        </p:nvSpPr>
        <p:spPr bwMode="black">
          <a:xfrm>
            <a:off x="250825" y="4076700"/>
            <a:ext cx="844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sz="2400" b="1"/>
              <a:t>Совсем не деньги делают ребенка счастливым, а осознание того, что он для вас САМЫЙ-САМЫЙ! </a:t>
            </a:r>
            <a:endParaRPr lang="en-US" sz="2400" b="1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5"/>
          <p:cNvSpPr>
            <a:spLocks noChangeArrowheads="1"/>
          </p:cNvSpPr>
          <p:nvPr/>
        </p:nvSpPr>
        <p:spPr bwMode="auto">
          <a:xfrm>
            <a:off x="250825" y="1773238"/>
            <a:ext cx="6985000" cy="10080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000000"/>
                </a:solidFill>
              </a:rPr>
              <a:t>Ошибка первая:  </a:t>
            </a:r>
            <a:r>
              <a:rPr lang="ru-RU" sz="3200" b="1" i="1">
                <a:solidFill>
                  <a:schemeClr val="folHlink"/>
                </a:solidFill>
              </a:rPr>
              <a:t>обещание больше не любить</a:t>
            </a:r>
            <a:r>
              <a:rPr lang="ru-RU" sz="3200"/>
              <a:t> </a:t>
            </a:r>
            <a:endParaRPr lang="en-US" sz="320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23850" y="3789363"/>
            <a:ext cx="8629650" cy="1006475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7176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7172" name="Text Box 26"/>
          <p:cNvSpPr txBox="1">
            <a:spLocks noChangeArrowheads="1"/>
          </p:cNvSpPr>
          <p:nvPr/>
        </p:nvSpPr>
        <p:spPr bwMode="black">
          <a:xfrm>
            <a:off x="395288" y="3860800"/>
            <a:ext cx="8440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sz="2400" b="1" i="1"/>
              <a:t>«Если ты не будешь таким, как я хочу, я больше не буду тебя любить».</a:t>
            </a:r>
            <a:endParaRPr lang="en-US" sz="2400" b="1" i="1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Невольные и досадные ошибки воспитания</a:t>
            </a:r>
            <a:endParaRPr lang="en-US" sz="3200" smtClean="0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79388" y="30400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/>
              <a:t>«Мой ребенок будет заниматься музыкой, английским языком (теннисом, живописью), я не позволю ему упустить свой шанс».</a:t>
            </a: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/>
              <a:t>Ошибка </a:t>
            </a:r>
            <a:r>
              <a:rPr lang="ru-RU" sz="2800" b="1" dirty="0" smtClean="0"/>
              <a:t>шестая</a:t>
            </a:r>
            <a:r>
              <a:rPr lang="ru-RU" sz="2800" b="1" i="1" dirty="0" smtClean="0"/>
              <a:t>: </a:t>
            </a:r>
            <a:r>
              <a:rPr lang="ru-RU" sz="2800" b="1" i="1" dirty="0" err="1">
                <a:solidFill>
                  <a:schemeClr val="folHlink"/>
                </a:solidFill>
              </a:rPr>
              <a:t>наnолеоновские</a:t>
            </a:r>
            <a:r>
              <a:rPr lang="ru-RU" sz="2800" b="1" i="1" dirty="0">
                <a:solidFill>
                  <a:schemeClr val="folHlink"/>
                </a:solidFill>
              </a:rPr>
              <a:t> </a:t>
            </a:r>
            <a:r>
              <a:rPr lang="ru-RU" sz="2800" b="1" i="1" dirty="0" err="1">
                <a:solidFill>
                  <a:schemeClr val="folHlink"/>
                </a:solidFill>
              </a:rPr>
              <a:t>nланы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17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105486" name="Group 14"/>
          <p:cNvGraphicFramePr>
            <a:graphicFrameLocks noGrp="1"/>
          </p:cNvGraphicFramePr>
          <p:nvPr/>
        </p:nvGraphicFramePr>
        <p:xfrm>
          <a:off x="223838" y="2133600"/>
          <a:ext cx="8740775" cy="516479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 мечтала в детстве заниматься балетом, учиться игре на пианино и играть в теннис, но у меня не было такой возможности. Пусть он воплотит мои мечты в жизнь. Не важно, если ему это пока не нравится. Пройдет время, и он оценит наши старания. 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5"/>
          <p:cNvSpPr>
            <a:spLocks noChangeArrowheads="1"/>
          </p:cNvSpPr>
          <p:nvPr/>
        </p:nvSpPr>
        <p:spPr bwMode="auto">
          <a:xfrm>
            <a:off x="0" y="1916113"/>
            <a:ext cx="9251950" cy="18716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Уважение личной жизни ребенка, его духовных потребностей</a:t>
            </a:r>
          </a:p>
          <a:p>
            <a:r>
              <a:rPr lang="ru-RU" sz="2400"/>
              <a:t> соблюдается далеко не всеми родителями. Многие родители </a:t>
            </a:r>
          </a:p>
          <a:p>
            <a:r>
              <a:rPr lang="ru-RU" sz="2400"/>
              <a:t>используют собственного ребенка для удовлетворения </a:t>
            </a:r>
          </a:p>
          <a:p>
            <a:r>
              <a:rPr lang="ru-RU" sz="2400"/>
              <a:t>собственных амбиций и нереализованных возможностей.</a:t>
            </a:r>
            <a:endParaRPr lang="en-US" sz="240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 flipV="1">
            <a:off x="107950" y="4005263"/>
            <a:ext cx="8629650" cy="1223962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32776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32772" name="Text Box 26"/>
          <p:cNvSpPr txBox="1">
            <a:spLocks noChangeArrowheads="1"/>
          </p:cNvSpPr>
          <p:nvPr/>
        </p:nvSpPr>
        <p:spPr bwMode="black">
          <a:xfrm>
            <a:off x="250825" y="4076700"/>
            <a:ext cx="8440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b="1"/>
              <a:t>Заполняя день ребенка нужными и полезными с вашей точки зрения занятиями, не забывайте оставить ему немного времени и для личных дел, которые ему нравятся. </a:t>
            </a:r>
            <a:endParaRPr lang="en-US" b="1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79388" y="3395663"/>
            <a:ext cx="871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/>
              <a:t>«Можно или нельзя? Все зависит от настроения».</a:t>
            </a:r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/>
              <a:t>Ошибка </a:t>
            </a:r>
            <a:r>
              <a:rPr lang="ru-RU" sz="2800" b="1" dirty="0" smtClean="0"/>
              <a:t>седьмая</a:t>
            </a:r>
            <a:r>
              <a:rPr lang="ru-RU" sz="2800" b="1" i="1" dirty="0" smtClean="0"/>
              <a:t>:</a:t>
            </a:r>
            <a:r>
              <a:rPr lang="ru-RU" b="1" i="1" dirty="0" smtClean="0"/>
              <a:t> </a:t>
            </a:r>
            <a:r>
              <a:rPr lang="ru-RU" sz="2800" b="1" i="1" dirty="0">
                <a:solidFill>
                  <a:schemeClr val="folHlink"/>
                </a:solidFill>
              </a:rPr>
              <a:t>непостоянство вашего                               настроения</a:t>
            </a:r>
            <a:endParaRPr lang="en-US" sz="2800" b="1" i="1" dirty="0">
              <a:solidFill>
                <a:schemeClr val="folHlink"/>
              </a:solidFill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48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48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108558" name="Group 14"/>
          <p:cNvGraphicFramePr>
            <a:graphicFrameLocks noGrp="1"/>
          </p:cNvGraphicFramePr>
          <p:nvPr/>
        </p:nvGraphicFramePr>
        <p:xfrm>
          <a:off x="223838" y="2133600"/>
          <a:ext cx="8740775" cy="388463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Неприятности на работе, плохое самочувствие, да еще дома неприятности - плохие отметки, дерзость. Сил нет во всем разбираться. 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5"/>
          <p:cNvSpPr>
            <a:spLocks noChangeArrowheads="1"/>
          </p:cNvSpPr>
          <p:nvPr/>
        </p:nvSpPr>
        <p:spPr bwMode="auto">
          <a:xfrm>
            <a:off x="0" y="1916113"/>
            <a:ext cx="9251950" cy="18716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Когда взрослые в угоду своему эгоизму и настроению сегодня разрешают</a:t>
            </a:r>
          </a:p>
          <a:p>
            <a:r>
              <a:rPr lang="ru-RU"/>
              <a:t> что-то, а завтра это же запрещают, ребенок может понять только одно:</a:t>
            </a:r>
          </a:p>
          <a:p>
            <a:r>
              <a:rPr lang="ru-RU"/>
              <a:t> все равно, что я делаю, главное, какое у мамы настроение. </a:t>
            </a:r>
            <a:endParaRPr lang="en-US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 flipV="1">
            <a:off x="107950" y="4005263"/>
            <a:ext cx="8629650" cy="1223962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3584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35844" name="Text Box 26"/>
          <p:cNvSpPr txBox="1">
            <a:spLocks noChangeArrowheads="1"/>
          </p:cNvSpPr>
          <p:nvPr/>
        </p:nvSpPr>
        <p:spPr bwMode="black">
          <a:xfrm>
            <a:off x="250825" y="4076700"/>
            <a:ext cx="8440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b="1"/>
              <a:t>Родители должны показывать сыну или дочке, что их радуют хорошие поступки и расстраивают плохие. Это создает у детей сознание в непоколебимости жизненных ценностей.</a:t>
            </a:r>
            <a:r>
              <a:rPr lang="ru-RU"/>
              <a:t> </a:t>
            </a:r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Совет </a:t>
            </a:r>
            <a:endParaRPr lang="en-US" i="1" smtClean="0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244475" y="2593975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gray">
          <a:xfrm>
            <a:off x="1763713" y="1989138"/>
            <a:ext cx="7235825" cy="3168650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gray">
          <a:xfrm>
            <a:off x="1908175" y="2127250"/>
            <a:ext cx="6865938" cy="28146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cs typeface="+mn-cs"/>
            </a:endParaRPr>
          </a:p>
        </p:txBody>
      </p:sp>
      <p:sp>
        <p:nvSpPr>
          <p:cNvPr id="36870" name="Text Box 19"/>
          <p:cNvSpPr txBox="1">
            <a:spLocks noChangeArrowheads="1"/>
          </p:cNvSpPr>
          <p:nvPr/>
        </p:nvSpPr>
        <p:spPr bwMode="gray">
          <a:xfrm>
            <a:off x="2027238" y="2205038"/>
            <a:ext cx="6626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/>
              <a:t>Если вы чувствуете, что себя не переделать, лучше заранее договориться с ребенком: «Итак, когда у меня хорошее настроение, тебе не будет позволено делать все, что ты захочешь. А если плохое, то постарайся быть ко мне снисходительным».</a:t>
            </a:r>
            <a:endParaRPr lang="en-US" sz="2400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79388" y="3213100"/>
            <a:ext cx="871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/>
              <a:t>«К сожалению, у меня совсем не хватает времени, чтобы заняться ребенком»</a:t>
            </a:r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/>
              <a:t>Ошибка </a:t>
            </a:r>
            <a:r>
              <a:rPr lang="ru-RU" sz="2800" b="1" dirty="0" smtClean="0"/>
              <a:t>восьмая</a:t>
            </a:r>
            <a:r>
              <a:rPr lang="ru-RU" sz="2800" b="1" i="1" dirty="0" smtClean="0"/>
              <a:t>: </a:t>
            </a:r>
            <a:r>
              <a:rPr lang="ru-RU" sz="2800" b="1" i="1" dirty="0">
                <a:solidFill>
                  <a:schemeClr val="folHlink"/>
                </a:solidFill>
              </a:rPr>
              <a:t>слишком мало времени для воспитания ребенка</a:t>
            </a:r>
            <a:r>
              <a:rPr lang="ru-RU" sz="2800" dirty="0">
                <a:solidFill>
                  <a:schemeClr val="folHlink"/>
                </a:solidFill>
              </a:rPr>
              <a:t> </a:t>
            </a:r>
            <a:endParaRPr lang="en-US" sz="2800" dirty="0">
              <a:solidFill>
                <a:schemeClr val="folHlink"/>
              </a:solidFill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89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89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119822" name="Group 14"/>
          <p:cNvGraphicFramePr>
            <a:graphicFrameLocks noGrp="1"/>
          </p:cNvGraphicFramePr>
          <p:nvPr/>
        </p:nvGraphicFramePr>
        <p:xfrm>
          <a:off x="223838" y="2133600"/>
          <a:ext cx="8740775" cy="431135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Многие взрослые очень загружены на  работе, да и дома дел хватает: готовить, убирать, стирать. Дети должны сами понимать, что у родителей просто нет времени заниматься с ними.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5"/>
          <p:cNvSpPr>
            <a:spLocks noChangeArrowheads="1"/>
          </p:cNvSpPr>
          <p:nvPr/>
        </p:nvSpPr>
        <p:spPr bwMode="auto">
          <a:xfrm>
            <a:off x="0" y="1916113"/>
            <a:ext cx="9251950" cy="18716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Даже если ваш день расписан по минутам, найдите вечером полчаса</a:t>
            </a:r>
          </a:p>
          <a:p>
            <a:r>
              <a:rPr lang="ru-RU"/>
              <a:t> (в этом вопросе качество важнее количества) посидеть с ним, поговорить,</a:t>
            </a:r>
          </a:p>
          <a:p>
            <a:r>
              <a:rPr lang="ru-RU"/>
              <a:t> рассказать про свою работу или обсудить кинофильм, книгу. </a:t>
            </a:r>
          </a:p>
          <a:p>
            <a:r>
              <a:rPr lang="ru-RU"/>
              <a:t>Это необходимо.</a:t>
            </a:r>
            <a:endParaRPr lang="en-US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 flipV="1">
            <a:off x="107950" y="4005263"/>
            <a:ext cx="8629650" cy="1223962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39944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39940" name="Text Box 26"/>
          <p:cNvSpPr txBox="1">
            <a:spLocks noChangeArrowheads="1"/>
          </p:cNvSpPr>
          <p:nvPr/>
        </p:nvSpPr>
        <p:spPr bwMode="black">
          <a:xfrm>
            <a:off x="250825" y="4076700"/>
            <a:ext cx="8440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sz="2400" b="1"/>
              <a:t>Ребенок, который постоянно слышит, что у взрослых нет на него времени, будет искать на стороне родственные души. </a:t>
            </a:r>
            <a:endParaRPr lang="en-US" sz="2400" b="1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78864" name="Group 16"/>
          <p:cNvGraphicFramePr>
            <a:graphicFrameLocks noGrp="1"/>
          </p:cNvGraphicFramePr>
          <p:nvPr/>
        </p:nvGraphicFramePr>
        <p:xfrm>
          <a:off x="223838" y="2133600"/>
          <a:ext cx="8740775" cy="364460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Многие родители считают, что ни в коем случае нельзя показывать детям любовь к ним, полагая, что, когда ребенок хорошо знает, что его любят, это приводит к избалованности, эгоизму, себялюбию. 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79388" y="3213100"/>
            <a:ext cx="871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/>
              <a:t>«А если он слов не понимает, лишний подзатыльник не повредит!»</a:t>
            </a:r>
          </a:p>
        </p:txBody>
      </p:sp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/>
              <a:t>Ошибка </a:t>
            </a:r>
            <a:r>
              <a:rPr lang="ru-RU" sz="2800" b="1" dirty="0" smtClean="0"/>
              <a:t>девятая</a:t>
            </a:r>
            <a:r>
              <a:rPr lang="ru-RU" sz="2800" b="1" i="1" dirty="0" smtClean="0"/>
              <a:t>: </a:t>
            </a:r>
            <a:r>
              <a:rPr lang="ru-RU" sz="2800" b="1" i="1" dirty="0">
                <a:solidFill>
                  <a:schemeClr val="folHlink"/>
                </a:solidFill>
              </a:rPr>
              <a:t>рукоприкладство</a:t>
            </a:r>
            <a:r>
              <a:rPr lang="ru-RU" sz="2800" dirty="0">
                <a:solidFill>
                  <a:schemeClr val="folHlink"/>
                </a:solidFill>
              </a:rPr>
              <a:t> </a:t>
            </a:r>
            <a:endParaRPr lang="en-US" sz="2800" dirty="0">
              <a:solidFill>
                <a:schemeClr val="folHlink"/>
              </a:solidFill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 flipV="1">
            <a:off x="230188" y="2565400"/>
            <a:ext cx="8631237" cy="1727200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44046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grpSp>
        <p:nvGrpSpPr>
          <p:cNvPr id="44035" name="Group 13"/>
          <p:cNvGrpSpPr>
            <a:grpSpLocks/>
          </p:cNvGrpSpPr>
          <p:nvPr/>
        </p:nvGrpSpPr>
        <p:grpSpPr bwMode="auto">
          <a:xfrm>
            <a:off x="107950" y="4868863"/>
            <a:ext cx="9036050" cy="158432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44042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</p:grpSp>
      </p:grpSp>
      <p:sp>
        <p:nvSpPr>
          <p:cNvPr id="44036" name="Text Box 24"/>
          <p:cNvSpPr txBox="1">
            <a:spLocks noChangeArrowheads="1"/>
          </p:cNvSpPr>
          <p:nvPr/>
        </p:nvSpPr>
        <p:spPr bwMode="black">
          <a:xfrm>
            <a:off x="276225" y="2781300"/>
            <a:ext cx="8562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ru-RU" sz="2400" b="1"/>
              <a:t>Физические наказания могут привести к утрате у ребенка отзывчивости, способности сочувствовать и сопереживать другим людям.</a:t>
            </a:r>
            <a:r>
              <a:rPr lang="ru-RU"/>
              <a:t> </a:t>
            </a:r>
            <a:endParaRPr lang="en-US"/>
          </a:p>
        </p:txBody>
      </p:sp>
      <p:sp>
        <p:nvSpPr>
          <p:cNvPr id="44037" name="Text Box 26"/>
          <p:cNvSpPr txBox="1">
            <a:spLocks noChangeArrowheads="1"/>
          </p:cNvSpPr>
          <p:nvPr/>
        </p:nvSpPr>
        <p:spPr bwMode="black">
          <a:xfrm>
            <a:off x="307975" y="4941888"/>
            <a:ext cx="8440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ru-RU" sz="2400" b="1"/>
              <a:t>Судебная практика показывает, что дети, которых бьют, часто убегают из дома, бродяжничают, совершают кражи и другие преступления.</a:t>
            </a:r>
            <a:endParaRPr lang="en-US" sz="2400" b="1"/>
          </a:p>
        </p:txBody>
      </p:sp>
      <p:sp>
        <p:nvSpPr>
          <p:cNvPr id="44038" name="AutoShape 35"/>
          <p:cNvSpPr>
            <a:spLocks noChangeArrowheads="1"/>
          </p:cNvSpPr>
          <p:nvPr/>
        </p:nvSpPr>
        <p:spPr bwMode="auto">
          <a:xfrm>
            <a:off x="0" y="1557338"/>
            <a:ext cx="8820150" cy="6477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По отношению к родителям, которые часто  наказывают</a:t>
            </a:r>
          </a:p>
          <a:p>
            <a:r>
              <a:rPr lang="ru-RU" sz="2400" b="1"/>
              <a:t>ребенка, появляется враждебность.</a:t>
            </a:r>
            <a:r>
              <a:rPr lang="ru-RU"/>
              <a:t> </a:t>
            </a:r>
            <a:endParaRPr lang="en-US"/>
          </a:p>
        </p:txBody>
      </p:sp>
      <p:sp>
        <p:nvSpPr>
          <p:cNvPr id="440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психолога и учителя</a:t>
            </a:r>
            <a:endParaRPr lang="en-US" smtClean="0"/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endParaRPr lang="en-US" smtClean="0"/>
          </a:p>
        </p:txBody>
      </p:sp>
      <p:grpSp>
        <p:nvGrpSpPr>
          <p:cNvPr id="45059" name="Group 13"/>
          <p:cNvGrpSpPr>
            <a:grpSpLocks/>
          </p:cNvGrpSpPr>
          <p:nvPr/>
        </p:nvGrpSpPr>
        <p:grpSpPr bwMode="auto">
          <a:xfrm>
            <a:off x="323850" y="1773238"/>
            <a:ext cx="8224838" cy="3816350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45064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1000"/>
              </a:p>
            </p:txBody>
          </p:sp>
        </p:grpSp>
      </p:grpSp>
      <p:sp>
        <p:nvSpPr>
          <p:cNvPr id="45060" name="AutoShape 35"/>
          <p:cNvSpPr>
            <a:spLocks noChangeArrowheads="1"/>
          </p:cNvSpPr>
          <p:nvPr/>
        </p:nvSpPr>
        <p:spPr bwMode="auto">
          <a:xfrm>
            <a:off x="323850" y="1484313"/>
            <a:ext cx="3600450" cy="3603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466725" y="2349500"/>
            <a:ext cx="77771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2"/>
                </a:solidFill>
              </a:rPr>
              <a:t>Бескорыстная любовь может развиться только тогда, когда в любимом ребенке видят прежде всего человека, рожденного не для чьей -то потехи, а для самого себя…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5"/>
          <p:cNvSpPr>
            <a:spLocks noChangeArrowheads="1"/>
          </p:cNvSpPr>
          <p:nvPr/>
        </p:nvSpPr>
        <p:spPr bwMode="auto">
          <a:xfrm>
            <a:off x="0" y="1916113"/>
            <a:ext cx="8964613" cy="201771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dirty="0"/>
              <a:t>Любовь ребенка к своим родителям беспредельна, безусловна, </a:t>
            </a:r>
          </a:p>
          <a:p>
            <a:r>
              <a:rPr lang="ru-RU" dirty="0"/>
              <a:t>безгранична. Причем если в первые годы жизни любовь к родителям </a:t>
            </a:r>
          </a:p>
          <a:p>
            <a:r>
              <a:rPr lang="ru-RU" dirty="0"/>
              <a:t>обеспечивает его жизнь и безопасность, то по мере взросления </a:t>
            </a:r>
          </a:p>
          <a:p>
            <a:r>
              <a:rPr lang="ru-RU" dirty="0"/>
              <a:t>родительская любовь - это база, на которой строится вся будущая </a:t>
            </a:r>
          </a:p>
          <a:p>
            <a:r>
              <a:rPr lang="ru-RU" dirty="0"/>
              <a:t>жизнь ребенка.</a:t>
            </a:r>
          </a:p>
          <a:p>
            <a:r>
              <a:rPr lang="ru-RU" dirty="0"/>
              <a:t> Родительская любовь - источник и гарантия благополучия человека,</a:t>
            </a:r>
          </a:p>
          <a:p>
            <a:r>
              <a:rPr lang="ru-RU" dirty="0"/>
              <a:t> поддержания телесного и душевного здоровья.</a:t>
            </a:r>
            <a:endParaRPr lang="en-US" dirty="0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79388" y="4941888"/>
            <a:ext cx="8629650" cy="792162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1024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10244" name="Text Box 26"/>
          <p:cNvSpPr txBox="1">
            <a:spLocks noChangeArrowheads="1"/>
          </p:cNvSpPr>
          <p:nvPr/>
        </p:nvSpPr>
        <p:spPr bwMode="black">
          <a:xfrm>
            <a:off x="323850" y="5013325"/>
            <a:ext cx="844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sz="2400" b="1"/>
              <a:t>Никогда, ни при каких условиях y ребенка не должно возникать сомнений в родительской любви.</a:t>
            </a:r>
            <a:r>
              <a:rPr lang="ru-RU" sz="2400"/>
              <a:t> </a:t>
            </a:r>
            <a:endParaRPr lang="en-US" sz="24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ltGray">
          <a:xfrm flipH="1">
            <a:off x="250825" y="1828800"/>
            <a:ext cx="4194175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ltGray">
          <a:xfrm>
            <a:off x="4564063" y="1828800"/>
            <a:ext cx="4329112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Freeform 5"/>
          <p:cNvSpPr>
            <a:spLocks/>
          </p:cNvSpPr>
          <p:nvPr/>
        </p:nvSpPr>
        <p:spPr bwMode="gray">
          <a:xfrm flipH="1">
            <a:off x="2403475" y="3975100"/>
            <a:ext cx="4329113" cy="19621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gray">
          <a:xfrm>
            <a:off x="250825" y="1916113"/>
            <a:ext cx="4194175" cy="1552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</a:rPr>
              <a:t>Намного лучше сказать так: «Я буду тебя все равно любить, но твое поведение я не одобряю»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gray">
          <a:xfrm>
            <a:off x="4500563" y="1916113"/>
            <a:ext cx="4329112" cy="1917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</a:rPr>
              <a:t>Постоянный психологический контакт с ребенком необходим в воспитании в любом возрасте</a:t>
            </a:r>
            <a:r>
              <a:rPr lang="ru-RU" sz="2400">
                <a:solidFill>
                  <a:srgbClr val="FFFFFF"/>
                </a:solidFill>
              </a:rPr>
              <a:t> 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gray">
          <a:xfrm>
            <a:off x="2403475" y="4005263"/>
            <a:ext cx="4292600" cy="1917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>
                <a:solidFill>
                  <a:schemeClr val="bg2"/>
                </a:solidFill>
              </a:rPr>
              <a:t>Основа для сохранения контакта - искренняя заинтересованность во всем, что происходит в жизни ребенка</a:t>
            </a:r>
            <a:r>
              <a:rPr lang="ru-RU" sz="2400"/>
              <a:t> </a:t>
            </a:r>
            <a:endParaRPr lang="en-US" sz="2400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Совет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79388" y="3135313"/>
            <a:ext cx="8713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i="1"/>
              <a:t>«Делай, что хочешь, мне все равно...»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/>
              <a:t>Ошибка вторая</a:t>
            </a:r>
            <a:r>
              <a:rPr lang="ru-RU" sz="2800" b="1" i="1"/>
              <a:t>: </a:t>
            </a:r>
            <a:r>
              <a:rPr lang="ru-RU" sz="3600" b="1" i="1">
                <a:solidFill>
                  <a:schemeClr val="folHlink"/>
                </a:solidFill>
              </a:rPr>
              <a:t>безразличие</a:t>
            </a:r>
            <a:endParaRPr lang="en-US" sz="3600" b="1" i="1">
              <a:solidFill>
                <a:schemeClr val="folHlink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Мнение родителей</a:t>
            </a:r>
            <a:endParaRPr lang="en-US" smtClean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43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86030" name="Group 14"/>
          <p:cNvGraphicFramePr>
            <a:graphicFrameLocks noGrp="1"/>
          </p:cNvGraphicFramePr>
          <p:nvPr/>
        </p:nvGraphicFramePr>
        <p:xfrm>
          <a:off x="223838" y="2133600"/>
          <a:ext cx="8740775" cy="5164795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Зачем спорить, искать аргументы, доказывать  что-то сыну или дочери, нервничать? Дети сами должны научиться решать свои проблемы. И вообще, ребенка надо готовить к взрослой жизни, пусть он скорее станет самостоятельным, а нас оставит в покое. </a:t>
                      </a: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5"/>
          <p:cNvSpPr>
            <a:spLocks noChangeArrowheads="1"/>
          </p:cNvSpPr>
          <p:nvPr/>
        </p:nvSpPr>
        <p:spPr bwMode="auto">
          <a:xfrm>
            <a:off x="0" y="1773238"/>
            <a:ext cx="8964613" cy="216058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Контакт с ребенком, как проявление любви к нему, следует строить,</a:t>
            </a:r>
          </a:p>
          <a:p>
            <a:r>
              <a:rPr lang="ru-RU"/>
              <a:t>основываясь на постоянном, неустанном желании познавать его </a:t>
            </a:r>
          </a:p>
          <a:p>
            <a:r>
              <a:rPr lang="ru-RU"/>
              <a:t>индивидуальность. Необходимо постоянное тактичное чувствование </a:t>
            </a:r>
          </a:p>
          <a:p>
            <a:r>
              <a:rPr lang="ru-RU"/>
              <a:t>эмоционального состояния, внутреннего мира ребенка, в особенности </a:t>
            </a:r>
          </a:p>
          <a:p>
            <a:r>
              <a:rPr lang="ru-RU"/>
              <a:t>его душевного строя - все это создает основу для глубокого</a:t>
            </a:r>
          </a:p>
          <a:p>
            <a:r>
              <a:rPr lang="ru-RU"/>
              <a:t> взаимопонимания между детьми и родителями в любом возрасте.</a:t>
            </a:r>
            <a:endParaRPr lang="en-US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 flipV="1">
            <a:off x="179388" y="4365625"/>
            <a:ext cx="8629650" cy="1511300"/>
            <a:chOff x="720" y="1392"/>
            <a:chExt cx="4058" cy="480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E4B133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1536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</p:grpSp>
      </p:grpSp>
      <p:sp>
        <p:nvSpPr>
          <p:cNvPr id="15364" name="Text Box 26"/>
          <p:cNvSpPr txBox="1">
            <a:spLocks noChangeArrowheads="1"/>
          </p:cNvSpPr>
          <p:nvPr/>
        </p:nvSpPr>
        <p:spPr bwMode="black">
          <a:xfrm>
            <a:off x="323850" y="4437063"/>
            <a:ext cx="8440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b="1"/>
              <a:t>Почувствовав ваше безразличие, ребенок начнет проверять, насколько оно «настоящее». Проверка будет заключаться в совершении неблаговидных поступков. Ребенок ждет, последует ли за проступком ваша оценка или нет. </a:t>
            </a:r>
            <a:endParaRPr lang="en-US" b="1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Мнение </a:t>
            </a:r>
            <a:r>
              <a:rPr lang="ru-RU" dirty="0" smtClean="0"/>
              <a:t>психолога</a:t>
            </a:r>
            <a:endParaRPr lang="en-US" dirty="0" smtClean="0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Совет </a:t>
            </a:r>
            <a:endParaRPr lang="en-US" i="1" smtClean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gray">
          <a:xfrm>
            <a:off x="1747838" y="1873250"/>
            <a:ext cx="7235825" cy="16224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gray">
          <a:xfrm>
            <a:off x="1835150" y="1916113"/>
            <a:ext cx="6865938" cy="1387475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800" dirty="0">
              <a:cs typeface="+mn-cs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244475" y="4681538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16390" name="Text Box 19"/>
          <p:cNvSpPr txBox="1">
            <a:spLocks noChangeArrowheads="1"/>
          </p:cNvSpPr>
          <p:nvPr/>
        </p:nvSpPr>
        <p:spPr bwMode="gray">
          <a:xfrm>
            <a:off x="1908175" y="1989138"/>
            <a:ext cx="6840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/>
              <a:t>Можно сказать: «3наешь, в этом вопросе я с тобой совершенно не согласен. Но я хочу помочь тебе, потому что люблю тебя. В любой момент, когда тебе это понадобится, ты можешь спросить у меня совета».</a:t>
            </a:r>
            <a:endParaRPr lang="en-US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flipV="1">
            <a:off x="244475" y="2306638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16392" name="AutoShape 3"/>
          <p:cNvSpPr>
            <a:spLocks noChangeArrowheads="1"/>
          </p:cNvSpPr>
          <p:nvPr/>
        </p:nvSpPr>
        <p:spPr bwMode="gray">
          <a:xfrm>
            <a:off x="1747838" y="4105275"/>
            <a:ext cx="7235825" cy="1916113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gray">
          <a:xfrm>
            <a:off x="1908175" y="4214813"/>
            <a:ext cx="6865938" cy="1639887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 dirty="0">
              <a:cs typeface="+mn-cs"/>
            </a:endParaRP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gray">
          <a:xfrm>
            <a:off x="2027238" y="4249738"/>
            <a:ext cx="6626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/>
              <a:t>Равенство позиций в диалоге состоит в необходимости для родителей постоянно учиться видеть мир глазами своих детей. </a:t>
            </a:r>
            <a:endParaRPr lang="en-US" sz="2400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6</TotalTime>
  <Words>1371</Words>
  <Application>Microsoft Office PowerPoint</Application>
  <PresentationFormat>Экран (4:3)</PresentationFormat>
  <Paragraphs>113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презентация</vt:lpstr>
      <vt:lpstr>Досадные ошибки семейного воспитания родительский лекторий</vt:lpstr>
      <vt:lpstr>Невольные и досадные ошибки воспитания</vt:lpstr>
      <vt:lpstr>Мнение родителей</vt:lpstr>
      <vt:lpstr>Мнение психолога</vt:lpstr>
      <vt:lpstr>Совет </vt:lpstr>
      <vt:lpstr>Слайд 6</vt:lpstr>
      <vt:lpstr>Мнение родителей</vt:lpstr>
      <vt:lpstr>Мнение психолога</vt:lpstr>
      <vt:lpstr>Совет </vt:lpstr>
      <vt:lpstr>Ошибка третья:</vt:lpstr>
      <vt:lpstr>Мнение родителей</vt:lpstr>
      <vt:lpstr>Мнение психолога</vt:lpstr>
      <vt:lpstr>Совет </vt:lpstr>
      <vt:lpstr>Слайд 14</vt:lpstr>
      <vt:lpstr>Мнение родителей</vt:lpstr>
      <vt:lpstr>Мнение психолога</vt:lpstr>
      <vt:lpstr>Слайд 17</vt:lpstr>
      <vt:lpstr>Мнение родителей</vt:lpstr>
      <vt:lpstr>Мнение психолога</vt:lpstr>
      <vt:lpstr>Слайд 20</vt:lpstr>
      <vt:lpstr>Мнение родителей</vt:lpstr>
      <vt:lpstr>Мнение психолога</vt:lpstr>
      <vt:lpstr>Слайд 23</vt:lpstr>
      <vt:lpstr>Мнение родителей</vt:lpstr>
      <vt:lpstr>Мнение психолога</vt:lpstr>
      <vt:lpstr>Совет </vt:lpstr>
      <vt:lpstr>Слайд 27</vt:lpstr>
      <vt:lpstr>Мнение родителей</vt:lpstr>
      <vt:lpstr>Мнение психолога</vt:lpstr>
      <vt:lpstr>Слайд 30</vt:lpstr>
      <vt:lpstr>Мнение психолога и учителя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Досадные ошибки семейного воспитания родительский лекторий</dc:title>
  <dc:creator>User</dc:creator>
  <cp:lastModifiedBy>User</cp:lastModifiedBy>
  <cp:revision>1</cp:revision>
  <dcterms:created xsi:type="dcterms:W3CDTF">2016-02-25T09:23:40Z</dcterms:created>
  <dcterms:modified xsi:type="dcterms:W3CDTF">2016-02-25T09:30:12Z</dcterms:modified>
</cp:coreProperties>
</file>