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1" r:id="rId14"/>
    <p:sldId id="270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851648" cy="2507704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>
                <a:solidFill>
                  <a:schemeClr val="tx1"/>
                </a:solidFill>
              </a:rPr>
              <a:t>Психологические особенности младших подростков</a:t>
            </a:r>
            <a:endParaRPr lang="ru-RU" sz="60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3608" y="4149080"/>
            <a:ext cx="7854696" cy="1752600"/>
          </a:xfrm>
        </p:spPr>
        <p:txBody>
          <a:bodyPr/>
          <a:lstStyle/>
          <a:p>
            <a:r>
              <a:rPr lang="ru-RU" dirty="0" smtClean="0"/>
              <a:t>Выполнила:</a:t>
            </a:r>
          </a:p>
          <a:p>
            <a:r>
              <a:rPr lang="ru-RU" dirty="0" smtClean="0"/>
              <a:t>Педагог-психолог</a:t>
            </a:r>
          </a:p>
          <a:p>
            <a:r>
              <a:rPr lang="ru-RU" dirty="0" smtClean="0"/>
              <a:t>Каспер А.П.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848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552728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6. Воспитание вундеркинда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Взрослые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хотят дать подростку как можно более широкое образование. Кроме учебы в школе, подросток занимается спортом, иностранным языком, музыкой. Он постоянно куда-то спешит, занят.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таких ситуациях подросток лишается возможности общаться со сверстниками, участвовать в детских играх. У него протест против данного режима. Он хочет избавиться от нагрузок, поэтому выполняет их формально. Загруженность способна развивать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истощаемость нервной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системы.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одростку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всегда нужна любовь и внимание родителей. Уверенность в том, что кто-то его сильно любит, совершенно бескорыстно. Любить от всего сердца могут только любимые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родители. 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32065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8640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Социально-психологические потребности младших школьников: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544616"/>
          </a:xfrm>
        </p:spPr>
        <p:txBody>
          <a:bodyPr/>
          <a:lstStyle/>
          <a:p>
            <a:pPr algn="just"/>
            <a:r>
              <a:rPr lang="ru-RU" dirty="0"/>
              <a:t>п</a:t>
            </a:r>
            <a:r>
              <a:rPr lang="ru-RU" dirty="0" smtClean="0"/>
              <a:t>отребность быть принятым группой сверстников;</a:t>
            </a:r>
          </a:p>
          <a:p>
            <a:pPr algn="just"/>
            <a:r>
              <a:rPr lang="ru-RU" dirty="0"/>
              <a:t>п</a:t>
            </a:r>
            <a:r>
              <a:rPr lang="ru-RU" dirty="0" smtClean="0"/>
              <a:t>отребность в коллективных действиях и играх, формирования навыков сотрудничества;</a:t>
            </a:r>
          </a:p>
          <a:p>
            <a:pPr algn="just"/>
            <a:r>
              <a:rPr lang="ru-RU" dirty="0"/>
              <a:t>п</a:t>
            </a:r>
            <a:r>
              <a:rPr lang="ru-RU" dirty="0" smtClean="0"/>
              <a:t>отребность в создании кумиров, идеалов для подражания;</a:t>
            </a:r>
          </a:p>
          <a:p>
            <a:pPr algn="just"/>
            <a:r>
              <a:rPr lang="ru-RU" dirty="0" smtClean="0"/>
              <a:t>потребность иметь заработок, карманные деньги;</a:t>
            </a:r>
          </a:p>
          <a:p>
            <a:pPr algn="just"/>
            <a:r>
              <a:rPr lang="ru-RU" dirty="0" smtClean="0"/>
              <a:t>стремление к деятельности на свежем воздухе, подвижным играм;</a:t>
            </a:r>
          </a:p>
          <a:p>
            <a:pPr algn="just"/>
            <a:r>
              <a:rPr lang="ru-RU" dirty="0" smtClean="0"/>
              <a:t>потребность заниматься своей внешностью;</a:t>
            </a:r>
          </a:p>
          <a:p>
            <a:pPr algn="just"/>
            <a:r>
              <a:rPr lang="ru-RU" dirty="0" smtClean="0"/>
              <a:t>потребность в самопознании (увлечение  самодиагностикой, самоанализом);</a:t>
            </a:r>
          </a:p>
          <a:p>
            <a:pPr algn="just"/>
            <a:r>
              <a:rPr lang="ru-RU" dirty="0" smtClean="0"/>
              <a:t>проявление интереса к противоположному полу.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7886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Рекомендации для родителей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Безусловное принятие ребёнка, несмотря на те неудачи, с которыми он уже столкнулся или может столкнуться;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Проявление родителями интереса к школе, классу, в котором учится ребенок, к каждому прожитому им школьному дню (ненавязчивые расспросы);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Знакомство с его одноклассниками и возможность общения ребят после школы;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Недопустимость физических мер воздействия, запугивания, критики в адрес ребёнка, особенно в присутствии других людей;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 Предоставление ребенку самостоятельности в учебной работе и организации обоснованного контроля его учебной деятельности. Поощрение ребенка, и не только за учебные успехи.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6486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Чтобы развить у ребенка чувство ответственности, необходимо, чтобы у него были свои обязанности (по дому, учебе);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Уважайте индивидуальность подростка;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Не относитесь с предубеждением к его взглядам и высказываниям; 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Не наказывайте ребенка за то, что позволяете делать себе;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10.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Считайтесь с его мнением, относитесь с пониманием и заботой.</a:t>
            </a:r>
          </a:p>
          <a:p>
            <a:pPr marL="0" indent="0">
              <a:buNone/>
            </a:pPr>
            <a:r>
              <a:rPr lang="ru-RU" sz="2500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11.</a:t>
            </a: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Станьте для него примером.</a:t>
            </a:r>
          </a:p>
          <a:p>
            <a:pPr marL="0" indent="0">
              <a:buNone/>
            </a:pPr>
            <a:endParaRPr lang="ru-RU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500" dirty="0" smtClean="0">
                <a:latin typeface="Times New Roman" pitchFamily="18" charset="0"/>
                <a:cs typeface="Times New Roman" pitchFamily="18" charset="0"/>
              </a:rPr>
              <a:t>       Главное </a:t>
            </a:r>
            <a:r>
              <a:rPr lang="ru-RU" sz="2500" dirty="0">
                <a:latin typeface="Times New Roman" pitchFamily="18" charset="0"/>
                <a:cs typeface="Times New Roman" pitchFamily="18" charset="0"/>
              </a:rPr>
              <a:t>– это понять и принять изменения, которые происходят с вашим ребенком. Вам необходимо согласиться с тем, что все происходящее с ребенком не только нормально, но и закономерно.</a:t>
            </a:r>
          </a:p>
          <a:p>
            <a:pPr marL="0" indent="0">
              <a:buNone/>
            </a:pPr>
            <a:endParaRPr lang="ru-RU" sz="25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866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«Слова поддержки»: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76664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«Зная тебя, я уверен, что ты всё сделал хорошо».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«Ты делаешь это очень хорошо».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«Это серьёзный вызов. Но я уверен, что ты справишься».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«У тебя всё получится».</a:t>
            </a:r>
          </a:p>
          <a:p>
            <a:pPr marL="0" indent="0" algn="ctr">
              <a:buNone/>
            </a:pPr>
            <a:endParaRPr lang="ru-RU" sz="29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«Слова разочарования»: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«Зная тебя и твои способности, я думаю, ты бы смог сделать это гораздо лучше».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«Эта идея никогда не сможет быть реализована».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«Это для тебя слишком трудно, поэтому я сделаю сам».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«У тебя ничего не получится, ты не сможешь».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703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57606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Поддерживать можно при помощи: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/>
          <a:lstStyle/>
          <a:p>
            <a:r>
              <a:rPr lang="ru-RU" dirty="0" smtClean="0"/>
              <a:t>Отдельных слов («прекрасно», «красиво», «здорово»);</a:t>
            </a:r>
          </a:p>
          <a:p>
            <a:r>
              <a:rPr lang="ru-RU" dirty="0" smtClean="0"/>
              <a:t>Высказываний («Я горжусь тобой», «Спасибо», «Все идет хорошо» и т.д.);</a:t>
            </a:r>
          </a:p>
          <a:p>
            <a:r>
              <a:rPr lang="ru-RU" dirty="0" smtClean="0"/>
              <a:t>Прикосновений (дотронуться до руки, обнять ребенка и т.д.);</a:t>
            </a:r>
          </a:p>
          <a:p>
            <a:r>
              <a:rPr lang="ru-RU" dirty="0" smtClean="0"/>
              <a:t>Совместных действий (сидеть, стоять рядом и т.д.);</a:t>
            </a:r>
          </a:p>
          <a:p>
            <a:r>
              <a:rPr lang="ru-RU" dirty="0" smtClean="0"/>
              <a:t>Выражений лица (улыбка, кивок, смех).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3593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340768"/>
            <a:ext cx="8229600" cy="2088232"/>
          </a:xfrm>
        </p:spPr>
        <p:txBody>
          <a:bodyPr>
            <a:normAutofit/>
          </a:bodyPr>
          <a:lstStyle/>
          <a:p>
            <a:pPr algn="ctr"/>
            <a:r>
              <a:rPr lang="ru-RU" sz="6000" b="1" dirty="0" smtClean="0"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6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0921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48072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      </a:t>
            </a:r>
            <a:r>
              <a:rPr lang="ru-RU" sz="2700" dirty="0" smtClean="0"/>
              <a:t>В </a:t>
            </a:r>
            <a:r>
              <a:rPr lang="ru-RU" sz="2700" dirty="0"/>
              <a:t>настоящее время подростковый период развития охватывает </a:t>
            </a:r>
            <a:r>
              <a:rPr lang="ru-RU" sz="2700" dirty="0" smtClean="0"/>
              <a:t>возраст </a:t>
            </a:r>
            <a:r>
              <a:rPr lang="ru-RU" sz="2700" dirty="0"/>
              <a:t>с 10 - 11 до 14 - 15 лет, </a:t>
            </a:r>
            <a:r>
              <a:rPr lang="ru-RU" sz="2700" dirty="0" smtClean="0"/>
              <a:t>младшие подростки – это возраст 10-12 лет. </a:t>
            </a:r>
            <a:r>
              <a:rPr lang="ru-RU" sz="2700" dirty="0"/>
              <a:t>Психологически этот возраст связан с постепенным обретением чувства взрослости – главного личностного новообразования младшего подростка. </a:t>
            </a:r>
            <a:endParaRPr lang="ru-RU" sz="2700" dirty="0" smtClean="0"/>
          </a:p>
          <a:p>
            <a:pPr marL="0" indent="0" algn="just">
              <a:buNone/>
            </a:pPr>
            <a:r>
              <a:rPr lang="ru-RU" sz="2700" dirty="0" smtClean="0"/>
              <a:t>       Это </a:t>
            </a:r>
            <a:r>
              <a:rPr lang="ru-RU" sz="2700" dirty="0"/>
              <a:t>период, когда в организме все «развинчивается», чтобы потом сформироваться заново, уже по-другому. Подростки в это время становятся такими неуклюжими, негибкими. Тяжело переживают недостаток кислорода. У них резко снижается умственная деятельность в душном помещении. Нарушается сон. Это  все,  связано с гормональными изменениями. То есть, физиология очень влияет на состояние ребенка. И многие его эмоциональные проявления связаны с этим физиологическим состоянием.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3811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678"/>
            <a:ext cx="8229600" cy="102505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Физиологические особенности младшего подростка: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54461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Происходит ускорение роста. Причем большее увеличение падает не только на длину туловища, но и на конечности (особенно рук). Поэтому фигура подростка получает неуклюжий вид.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Происходит увеличение массы мышц, мышечной силы, но мышцы не способны к длительному напряжению. 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Диспропорция сердечно-сосудистой системы. Сердце растет быстро и увеличивается примерно в два раза, диаметр сосудов даёт значительно меньший прирост.  Отсюда появляются различные функциональные нарушения, например, потемнение в глазах, головные боли.</a:t>
            </a:r>
          </a:p>
          <a:p>
            <a:pPr marL="457200" indent="-45720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Наблюдаются изменения со стороны нервной системы: процесс возбуждения преобладает над процессом торможения; вспыльчивость и раздражительность.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33977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88640"/>
            <a:ext cx="8568952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В переходный период у младших подростков наблюдается психическая неуравновешенность с резкими переходами из одного состояния в другое – от эйфории к депрессии и наоборот, резкое критическое отношение ко взрослым, негативизм, чрезвычайная обидчивость. Девочки эмоциональнее реагируют на внешние воздействия, более обидчивы, плаксивы.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Самыми значительными являются изменения в сфере желез внутренней секреции, в частности половых. У подростка появляется прямой интерес к собственному физическому Я.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К психологическим особенностям в первую очередь относят смену ведущего вида деятельности. Если у младшего школьника это учеба, то у подростков – это общение.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019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264696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Происходят изменения и в познавательных процессах: становление избирательности восприятия, устойчивого произвольного внимания и логической памяти. 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Активно формируется абстрактное мышление, развивается умение выдвигать гипотезы и проверять их.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Проявляются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такие признаки, как депрессия, неусидчивость и плохая кон­центрация внимания, раздражительность. У подростка могут появиться тревога, агрессия и проблем­ное поведение. Это может выражаться в конфликтных отношениях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взрослыми, со сверстниками.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Склонность к риску и агрессия — это приемы самоутверждения. К сожалению, следствием этого может быть увеличение числа несовершеннолетних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преступников.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Происходит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жизненное самоопределение подростка, формируются планы на буду­щее. Идет активный поиск своего «Я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712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332656"/>
            <a:ext cx="8856984" cy="63367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Происходит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становление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мировоззрения.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Оно иногда прохо­дит через отвергание ценностей, активное неприятие и нарушение установленных правил, негати­визм, поиск себя и своего места среди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других.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Стремление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лидерству в группе сверстников. Очень важное значение имеет возни­кающее у подростка чувство принадлежности к особой «подростковой» общности, ценности которой являются основой для собственных нравственных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оценок.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Формируется самосознание. Заключается оно в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том, что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подросток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начинает постепенно выделять качества из отдельных видов деятельности и поступков, обобщать и осмысливать их как особенности своего поведения, а затем и качества своей личности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Характерно развитие самовосприятия, самонаблюдения, познания внутренних переживаний.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081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640960" cy="63367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Чрезвычайно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важный компонент самосознания – самоуважение. </a:t>
            </a:r>
            <a:r>
              <a:rPr lang="ru-RU" sz="2800" u="sng" dirty="0">
                <a:latin typeface="Times New Roman" pitchFamily="18" charset="0"/>
                <a:cs typeface="Times New Roman" pitchFamily="18" charset="0"/>
              </a:rPr>
              <a:t>Самоуважение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выражает установку одобрения или неодобрения по отношению к самому себе и указывает, в какой мере индивид считает себя способным, значительным, преуспевающим и достойным. В кризисный переходной период от младшего к старшему подростковому возрасту (13 лет) у подростков наблюдается существенное понижение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самоуважения. </a:t>
            </a:r>
          </a:p>
          <a:p>
            <a:pPr marL="0" indent="0"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Самооценка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зависит от положительной либо отрицательной оценки своих школьных способностей, от того, насколько налажены межличностные отношения со сверстниками, а так же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учителями,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какие взаимоотношения в семье. Кризис самооценки, негативная Я-концепция зачастую влекут за собой плохую социальную адаптацию, негативно отражаются на взаимоотношениях со взрослыми и сверстниками (провоцируют конфликты, агрессивность).</a:t>
            </a: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/>
              <a:t>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65732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229600" cy="780696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Самые распространённые ошибки в воспитании подростков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1. Гипопротекция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Период повышенной свободы.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Поступки ребенка не контролируются. Взрослые ничего не знают о своём подростке, с кем и где он проводит время. Взрослые формально выполняют собственные функции, но нечего не делают для воспитания.  В результате подросток будет искать  необходимые ему нормы и ценности вне семье.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порой эти нормы противоречат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его общественному закону, психике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здоровью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b="1" dirty="0" smtClean="0"/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2. Гиперпротекция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с  повышенным контролем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вниманием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подростку. Взрослые хотят полностью контролировать поведение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подростка. Такое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воспитания   игнорирует личность подростка. Поэтому возникает падение адаптивных способностей ребенка: потребительская позиция, беспомощность, конфликты со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сверстниками. 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некоторых детей такой тип воспитания, вызывает протест, ведущий к различным нарушениям поведения и к обострению взаимоотношений с родителями.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306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3. «Кумир семье»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Мимозное воспитание». Целью взрослых становится удовлетворение всех потребностей подростка, желание избавить его от всех трудностей. Подросток в результате становится эгоцентричным, всегда хочет быть в центре внимания, получать все желаемое без особого труда. При столкновении с  трудностями ему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тяжело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ними справится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Жесткие отношения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Сильно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жестокое отношение с неприятными расправами за непослушание и мелкие проступки вызывают у подростка ожесточение и страх перед взрослыми. Как правило, c таких подростков вырастают жестокие и плохие люди.</a:t>
            </a:r>
          </a:p>
          <a:p>
            <a:pPr marL="0" indent="0">
              <a:buNone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5. Эмоциональное отвержение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Родительское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воспитание по типу Золушка. Родители тяготятся подростком, который всегда это ощущает, особенно если в доме есть ещё один малыш, получающий от них особое внимания. Такое воспитание развивает скрытность, обидчивость, чувствительность и ранимость.</a:t>
            </a:r>
          </a:p>
          <a:p>
            <a:pPr marL="0" indent="0" algn="just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37226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143</TotalTime>
  <Words>1247</Words>
  <Application>Microsoft Office PowerPoint</Application>
  <PresentationFormat>Экран (4:3)</PresentationFormat>
  <Paragraphs>88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Психологические особенности младших подростков</vt:lpstr>
      <vt:lpstr>Презентация PowerPoint</vt:lpstr>
      <vt:lpstr>Физиологические особенности младшего подростка:</vt:lpstr>
      <vt:lpstr>Презентация PowerPoint</vt:lpstr>
      <vt:lpstr>Презентация PowerPoint</vt:lpstr>
      <vt:lpstr>Презентация PowerPoint</vt:lpstr>
      <vt:lpstr>Презентация PowerPoint</vt:lpstr>
      <vt:lpstr>Самые распространённые ошибки в воспитании подростков:</vt:lpstr>
      <vt:lpstr>Презентация PowerPoint</vt:lpstr>
      <vt:lpstr>Презентация PowerPoint</vt:lpstr>
      <vt:lpstr>Социально-психологические потребности младших школьников:</vt:lpstr>
      <vt:lpstr>Рекомендации для родителей</vt:lpstr>
      <vt:lpstr>Презентация PowerPoint</vt:lpstr>
      <vt:lpstr>«Слова поддержки»:</vt:lpstr>
      <vt:lpstr>Поддерживать можно при помощи: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особенности младших подростков</dc:title>
  <dc:creator>Печать КИМ</dc:creator>
  <cp:lastModifiedBy>Печать КИМ</cp:lastModifiedBy>
  <cp:revision>21</cp:revision>
  <dcterms:created xsi:type="dcterms:W3CDTF">2017-11-30T11:50:28Z</dcterms:created>
  <dcterms:modified xsi:type="dcterms:W3CDTF">2018-09-27T14:23:42Z</dcterms:modified>
</cp:coreProperties>
</file>