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ольга\Desktop\Самопрезентац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140968"/>
            <a:ext cx="3328764" cy="3328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23528" y="332655"/>
            <a:ext cx="8496944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err="1" smtClean="0">
                <a:ln w="11430" cmpd="sng">
                  <a:solidFill>
                    <a:schemeClr val="bg2">
                      <a:lumMod val="2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Самопрезентация</a:t>
            </a:r>
            <a:r>
              <a:rPr lang="ru-RU" sz="5400" b="1" cap="none" spc="300" dirty="0" smtClean="0">
                <a:ln w="11430" cmpd="sng">
                  <a:solidFill>
                    <a:schemeClr val="bg2">
                      <a:lumMod val="2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5400" b="1" cap="none" spc="300" dirty="0" smtClean="0">
                <a:ln w="11430" cmpd="sng">
                  <a:solidFill>
                    <a:schemeClr val="bg2">
                      <a:lumMod val="2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 публичном выступлении</a:t>
            </a:r>
            <a:endParaRPr lang="ru-RU" sz="5400" b="1" cap="none" spc="300" dirty="0">
              <a:ln w="11430" cmpd="sng">
                <a:solidFill>
                  <a:schemeClr val="bg2">
                    <a:lumMod val="2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92886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412860"/>
            <a:ext cx="7704856" cy="6038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«</a:t>
            </a:r>
            <a:r>
              <a:rPr lang="ru-RU" sz="2400" b="1" dirty="0" err="1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Самопрезентация</a:t>
            </a:r>
            <a:r>
              <a:rPr lang="ru-RU" sz="2400" b="1" dirty="0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» ("</a:t>
            </a:r>
            <a:r>
              <a:rPr lang="ru-RU" sz="2400" b="1" dirty="0" err="1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selfpresentation</a:t>
            </a:r>
            <a:r>
              <a:rPr lang="ru-RU" sz="2400" b="1" dirty="0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«) </a:t>
            </a:r>
            <a:r>
              <a:rPr lang="ru-RU" sz="2400" dirty="0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- означает </a:t>
            </a:r>
            <a:r>
              <a:rPr lang="ru-RU" sz="2400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самоподачу, </a:t>
            </a:r>
            <a:r>
              <a:rPr lang="ru-RU" sz="2400" dirty="0" err="1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самопредъявление</a:t>
            </a:r>
            <a:r>
              <a:rPr lang="ru-RU" sz="2400" dirty="0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400" dirty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/>
                <a:ea typeface="TimesNewRomanPSMT"/>
                <a:cs typeface="Times New Roman"/>
              </a:rPr>
              <a:t>Мотивы, </a:t>
            </a:r>
            <a:r>
              <a:rPr lang="ru-RU" sz="2400" dirty="0">
                <a:latin typeface="Times New Roman"/>
                <a:ea typeface="TimesNewRomanPSMT"/>
                <a:cs typeface="Times New Roman"/>
              </a:rPr>
              <a:t>лежащих в основе процесса </a:t>
            </a:r>
            <a:r>
              <a:rPr lang="ru-RU" sz="2400" dirty="0" err="1">
                <a:latin typeface="Times New Roman"/>
                <a:ea typeface="TimesNewRomanPSMT"/>
                <a:cs typeface="Times New Roman"/>
              </a:rPr>
              <a:t>само­презентации</a:t>
            </a:r>
            <a:r>
              <a:rPr lang="ru-RU" sz="2400" dirty="0">
                <a:latin typeface="Times New Roman"/>
                <a:ea typeface="TimesNewRomanPSMT"/>
                <a:cs typeface="Times New Roman"/>
              </a:rPr>
              <a:t>: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/>
                <a:ea typeface="TimesNewRomanPSMT"/>
                <a:cs typeface="Times New Roman"/>
              </a:rPr>
              <a:t>поддержание </a:t>
            </a:r>
            <a:r>
              <a:rPr lang="ru-RU" sz="2400" dirty="0">
                <a:latin typeface="Times New Roman"/>
                <a:ea typeface="TimesNewRomanPSMT"/>
                <a:cs typeface="Times New Roman"/>
              </a:rPr>
              <a:t>чувства собственной уникальности;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/>
                <a:ea typeface="TimesNewRomanPSMT"/>
                <a:cs typeface="Times New Roman"/>
              </a:rPr>
              <a:t>демонстрация </a:t>
            </a:r>
            <a:r>
              <a:rPr lang="ru-RU" sz="2400" dirty="0">
                <a:latin typeface="Times New Roman"/>
                <a:ea typeface="TimesNewRomanPSMT"/>
                <a:cs typeface="Times New Roman"/>
              </a:rPr>
              <a:t>своей принадлежности к определенной среде;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/>
                <a:ea typeface="TimesNewRomanPSMT"/>
                <a:cs typeface="Times New Roman"/>
              </a:rPr>
              <a:t>утверждение </a:t>
            </a:r>
            <a:r>
              <a:rPr lang="ru-RU" sz="2400" dirty="0">
                <a:latin typeface="Times New Roman"/>
                <a:ea typeface="TimesNewRomanPSMT"/>
                <a:cs typeface="Times New Roman"/>
              </a:rPr>
              <a:t>желательной «Я-концепции» и укрепление само­оценки;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/>
                <a:ea typeface="TimesNewRomanPSMT"/>
                <a:cs typeface="Times New Roman"/>
              </a:rPr>
              <a:t>получение </a:t>
            </a:r>
            <a:r>
              <a:rPr lang="ru-RU" sz="2400" dirty="0">
                <a:latin typeface="Times New Roman"/>
                <a:ea typeface="TimesNewRomanPSMT"/>
                <a:cs typeface="Times New Roman"/>
              </a:rPr>
              <a:t>социальной, материальной выгоды;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/>
                <a:ea typeface="TimesNewRomanPSMT"/>
                <a:cs typeface="Times New Roman"/>
              </a:rPr>
              <a:t>повышение </a:t>
            </a:r>
            <a:r>
              <a:rPr lang="ru-RU" sz="2400" dirty="0">
                <a:latin typeface="Times New Roman"/>
                <a:ea typeface="TimesNewRomanPSMT"/>
                <a:cs typeface="Times New Roman"/>
              </a:rPr>
              <a:t>привлекательности, получение одобрения и ува­жения;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/>
                <a:ea typeface="TimesNewRomanPSMT"/>
                <a:cs typeface="Times New Roman"/>
              </a:rPr>
              <a:t>сохранение </a:t>
            </a:r>
            <a:r>
              <a:rPr lang="ru-RU" sz="2400" dirty="0">
                <a:latin typeface="Times New Roman"/>
                <a:ea typeface="TimesNewRomanPSMT"/>
                <a:cs typeface="Times New Roman"/>
              </a:rPr>
              <a:t>и увеличение власти, влияния.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400" dirty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893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779852"/>
              </p:ext>
            </p:extLst>
          </p:nvPr>
        </p:nvGraphicFramePr>
        <p:xfrm>
          <a:off x="251520" y="404664"/>
          <a:ext cx="8136903" cy="5228594"/>
        </p:xfrm>
        <a:graphic>
          <a:graphicData uri="http://schemas.openxmlformats.org/drawingml/2006/table">
            <a:tbl>
              <a:tblPr firstRow="1" firstCol="1" bandRow="1"/>
              <a:tblGrid>
                <a:gridCol w="520539"/>
                <a:gridCol w="3773923"/>
                <a:gridCol w="3842441"/>
              </a:tblGrid>
              <a:tr h="2128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NewRomanPSMT"/>
                          <a:cs typeface="Times New Roman"/>
                        </a:rPr>
                        <a:t>№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05" marR="495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2570"/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Стратегия</a:t>
                      </a:r>
                      <a:endParaRPr lang="ru-RU" sz="2000" dirty="0">
                        <a:effectLst/>
                        <a:latin typeface="Calibri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5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самопрезентации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05" marR="495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/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Тактики</a:t>
                      </a:r>
                      <a:endParaRPr lang="ru-RU" sz="2000">
                        <a:effectLst/>
                        <a:latin typeface="Calibri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5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самопрезентации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05" marR="495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584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NewRomanPSMT"/>
                          <a:cs typeface="Times New Roman"/>
                        </a:rPr>
                        <a:t>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05" marR="495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Уклонение </a:t>
                      </a:r>
                      <a:r>
                        <a:rPr lang="ru-RU" sz="2000" spc="-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(стратегия выделена по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признаку «уход от ответственности и </a:t>
                      </a:r>
                      <a:r>
                        <a:rPr lang="ru-RU" sz="2000" spc="-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избегание решительных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действий»)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05" marR="495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Оправдание с отрицанием ответственности (3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 – </a:t>
                      </a: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«Я этого не делал»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05" marR="495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3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Препятствование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самому себе (3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 – </a:t>
                      </a: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ссылка на внешние препятствия</a:t>
                      </a:r>
                      <a:r>
                        <a:rPr lang="ru-RU" sz="2000" b="1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как причины своих неудач.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05" marR="495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2012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05" marR="495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spc="-1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Аттрактивное</a:t>
                      </a:r>
                      <a:r>
                        <a:rPr lang="ru-RU" sz="2000" spc="-1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поведение</a:t>
                      </a:r>
                      <a:endParaRPr lang="ru-RU" sz="3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spc="-5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(стратегия выделена по</a:t>
                      </a:r>
                      <a:endParaRPr lang="ru-RU" sz="3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spc="-10" dirty="0" smtClean="0">
                          <a:effectLst/>
                          <a:latin typeface="Times New Roman"/>
                          <a:ea typeface="Times New Roman"/>
                        </a:rPr>
                        <a:t>признаку «поведение,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</a:rPr>
                        <a:t> вызывающее благоприятное </a:t>
                      </a:r>
                      <a:r>
                        <a:rPr lang="ru-RU" sz="2000" spc="-10" dirty="0" smtClean="0">
                          <a:effectLst/>
                          <a:latin typeface="Times New Roman"/>
                          <a:ea typeface="Times New Roman"/>
                        </a:rPr>
                        <a:t>впечатление о субъекте </a:t>
                      </a:r>
                      <a:r>
                        <a:rPr lang="ru-RU" sz="2000" dirty="0" err="1" smtClean="0">
                          <a:effectLst/>
                          <a:latin typeface="Times New Roman"/>
                          <a:ea typeface="Times New Roman"/>
                        </a:rPr>
                        <a:t>самопрезентации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</a:rPr>
                        <a:t>»)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05" marR="495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spc="-5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Желание / старание</a:t>
                      </a:r>
                      <a:endParaRPr lang="ru-RU" sz="3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</a:rPr>
                        <a:t>понравиться (А).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05" marR="495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7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</a:rPr>
                        <a:t>Извинение (3).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05" marR="495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64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Пример для</a:t>
                      </a:r>
                      <a:endParaRPr lang="ru-RU" sz="3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подражания (А)</a:t>
                      </a:r>
                      <a:endParaRPr lang="ru-RU" sz="3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05" marR="495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1386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508472"/>
              </p:ext>
            </p:extLst>
          </p:nvPr>
        </p:nvGraphicFramePr>
        <p:xfrm>
          <a:off x="0" y="69273"/>
          <a:ext cx="8964488" cy="6937592"/>
        </p:xfrm>
        <a:graphic>
          <a:graphicData uri="http://schemas.openxmlformats.org/drawingml/2006/table">
            <a:tbl>
              <a:tblPr firstRow="1" firstCol="1" bandRow="1"/>
              <a:tblGrid>
                <a:gridCol w="573482"/>
                <a:gridCol w="4157759"/>
                <a:gridCol w="4233247"/>
              </a:tblGrid>
              <a:tr h="5685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NewRomanPSMT"/>
                          <a:cs typeface="Times New Roman"/>
                        </a:rPr>
                        <a:t>№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05" marR="495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2570"/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Стратегия</a:t>
                      </a:r>
                      <a:endParaRPr lang="ru-RU" sz="2000" dirty="0">
                        <a:effectLst/>
                        <a:latin typeface="Calibri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5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самопрезентации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05" marR="495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/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Тактики</a:t>
                      </a:r>
                      <a:endParaRPr lang="ru-RU" sz="2000">
                        <a:effectLst/>
                        <a:latin typeface="Calibri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5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самопрезентации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05" marR="495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5930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05" marR="495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Самовозвышение</a:t>
                      </a:r>
                      <a:endParaRPr lang="ru-RU" sz="3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spc="-5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(стратегия выделена по</a:t>
                      </a:r>
                      <a:endParaRPr lang="ru-RU" sz="3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spc="-5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признаку «демонстрация</a:t>
                      </a:r>
                      <a:endParaRPr lang="ru-RU" sz="3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73025" indent="4445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</a:rPr>
                        <a:t>высокой самооценки и доминирования»)</a:t>
                      </a:r>
                      <a:endParaRPr lang="ru-RU" sz="20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05" marR="495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spc="-5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Приписывание себе</a:t>
                      </a:r>
                      <a:endParaRPr lang="ru-RU" sz="3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достижений (А).</a:t>
                      </a:r>
                      <a:endParaRPr lang="ru-RU" sz="3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05" marR="495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spc="-1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Преувеличение своих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достижений (А).</a:t>
                      </a:r>
                      <a:endParaRPr lang="ru-RU" sz="3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05" marR="495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39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Оправдание с принятием ответственности (3) </a:t>
                      </a: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000" b="1" spc="-5" dirty="0" smtClean="0">
                          <a:effectLst/>
                          <a:latin typeface="Times New Roman"/>
                          <a:ea typeface="Times New Roman"/>
                        </a:rPr>
                        <a:t>«на моем </a:t>
                      </a: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месте вы сделали бы то же самое»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505" marR="495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64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05" marR="495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i="1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Самопринижение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spc="-15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(стратегия выделена по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spc="-15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признаку «демонстрация 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слабости»)</a:t>
                      </a:r>
                      <a:endParaRPr lang="ru-RU" sz="3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05" marR="495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spc="-15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Просьба/ мольба (З).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505" marR="495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3216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05" marR="495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-25400"/>
                      <a:r>
                        <a:rPr lang="ru-RU" sz="2000" i="1" dirty="0" smtClean="0">
                          <a:effectLst/>
                          <a:latin typeface="Times New Roman"/>
                          <a:ea typeface="Times New Roman"/>
                        </a:rPr>
                        <a:t>Силовое влияние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000" spc="-15" dirty="0" smtClean="0">
                          <a:effectLst/>
                          <a:latin typeface="Times New Roman"/>
                          <a:ea typeface="Times New Roman"/>
                        </a:rPr>
                        <a:t>(стратегия выделена по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000" spc="-15" dirty="0" smtClean="0">
                          <a:effectLst/>
                          <a:latin typeface="Times New Roman"/>
                          <a:ea typeface="Times New Roman"/>
                        </a:rPr>
                        <a:t>признаку «демонстрация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</a:rPr>
                        <a:t> силы и статуса»)</a:t>
                      </a:r>
                      <a:endParaRPr lang="ru-RU" sz="2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05" marR="495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Запугивание (А).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505" marR="495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32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spc="-15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Негативная оценка</a:t>
                      </a:r>
                      <a:endParaRPr lang="ru-RU" sz="3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других (А)</a:t>
                      </a:r>
                      <a:endParaRPr lang="ru-RU" sz="3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505" marR="495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0924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4" y="364014"/>
            <a:ext cx="62692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/>
                <a:ea typeface="TimesNewRomanPSMT"/>
              </a:rPr>
              <a:t>Виды </a:t>
            </a:r>
            <a:r>
              <a:rPr lang="ru-RU" sz="2400" b="1" dirty="0">
                <a:latin typeface="Times New Roman"/>
                <a:ea typeface="TimesNewRomanPSMT"/>
              </a:rPr>
              <a:t>страхов </a:t>
            </a:r>
            <a:r>
              <a:rPr lang="ru-RU" sz="2400" b="1" dirty="0" smtClean="0">
                <a:latin typeface="Times New Roman"/>
                <a:ea typeface="TimesNewRomanPSMT"/>
              </a:rPr>
              <a:t>при публичном выступлении</a:t>
            </a:r>
            <a:endParaRPr lang="ru-RU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1340768"/>
            <a:ext cx="5312032" cy="405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latin typeface="Times New Roman"/>
                <a:ea typeface="TimesNewRomanPSMT"/>
                <a:cs typeface="Times New Roman"/>
              </a:rPr>
              <a:t>1. </a:t>
            </a:r>
            <a:r>
              <a:rPr lang="ru-RU" sz="3200" dirty="0">
                <a:latin typeface="Times New Roman"/>
                <a:ea typeface="TimesNewRomanPSMT"/>
                <a:cs typeface="Times New Roman"/>
              </a:rPr>
              <a:t>Страх потерять лицо </a:t>
            </a:r>
            <a:endParaRPr lang="ru-RU" sz="3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latin typeface="Times New Roman"/>
                <a:ea typeface="TimesNewRomanPSMT"/>
                <a:cs typeface="Times New Roman"/>
              </a:rPr>
              <a:t>2.  Страх враждебности </a:t>
            </a:r>
            <a:endParaRPr lang="ru-RU" sz="3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latin typeface="Times New Roman"/>
                <a:ea typeface="TimesNewRomanPSMT"/>
                <a:cs typeface="Times New Roman"/>
              </a:rPr>
              <a:t>3.  Страх вопросов </a:t>
            </a:r>
            <a:endParaRPr lang="ru-RU" sz="3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latin typeface="Times New Roman"/>
                <a:ea typeface="TimesNewRomanPSMT"/>
                <a:cs typeface="Times New Roman"/>
              </a:rPr>
              <a:t>4.  Страх некомпетентности </a:t>
            </a:r>
            <a:endParaRPr lang="ru-RU" sz="3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latin typeface="Times New Roman"/>
                <a:ea typeface="TimesNewRomanPSMT"/>
                <a:cs typeface="Times New Roman"/>
              </a:rPr>
              <a:t>5.  Страх все забыть </a:t>
            </a:r>
            <a:endParaRPr lang="ru-RU" sz="3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latin typeface="Times New Roman"/>
                <a:ea typeface="TimesNewRomanPSMT"/>
                <a:cs typeface="Times New Roman"/>
              </a:rPr>
              <a:t>6.  Страх ошибиться </a:t>
            </a:r>
            <a:endParaRPr lang="ru-RU" sz="3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latin typeface="Times New Roman"/>
                <a:ea typeface="TimesNewRomanPSMT"/>
                <a:cs typeface="Times New Roman"/>
              </a:rPr>
              <a:t>7.  Страх показать свой страх</a:t>
            </a:r>
            <a:endParaRPr lang="ru-RU" sz="32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06996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4" y="404664"/>
            <a:ext cx="8326042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i="1" cap="none" spc="300" dirty="0">
                <a:ln w="11430" cmpd="sng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Выступайте, получайте удовольствие от выступлений и будьте счастливы!</a:t>
            </a:r>
            <a:endParaRPr lang="ru-RU" sz="5400" b="1" cap="none" spc="300" dirty="0">
              <a:ln w="11430" cmpd="sng">
                <a:solidFill>
                  <a:schemeClr val="tx2">
                    <a:lumMod val="7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1772367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29</TotalTime>
  <Words>289</Words>
  <Application>Microsoft Office PowerPoint</Application>
  <PresentationFormat>Экран (4:3)</PresentationFormat>
  <Paragraphs>61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</dc:creator>
  <cp:lastModifiedBy>ольга</cp:lastModifiedBy>
  <cp:revision>6</cp:revision>
  <dcterms:created xsi:type="dcterms:W3CDTF">2014-11-05T12:44:04Z</dcterms:created>
  <dcterms:modified xsi:type="dcterms:W3CDTF">2014-11-05T13:38:46Z</dcterms:modified>
</cp:coreProperties>
</file>