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7744" y="980728"/>
            <a:ext cx="56065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Тема: «Ресурсы семьи при подготовке к ГИА»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013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476672"/>
            <a:ext cx="7704856" cy="539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u="sng" dirty="0" smtClean="0">
                <a:latin typeface="Times New Roman"/>
                <a:ea typeface="Calibri"/>
              </a:rPr>
              <a:t>Психологические </a:t>
            </a:r>
            <a:r>
              <a:rPr lang="ru-RU" sz="2800" u="sng" dirty="0">
                <a:latin typeface="Times New Roman"/>
                <a:ea typeface="Calibri"/>
              </a:rPr>
              <a:t>ресурсы </a:t>
            </a:r>
            <a:r>
              <a:rPr lang="ru-RU" sz="2800" u="sng" dirty="0" smtClean="0">
                <a:latin typeface="Times New Roman"/>
                <a:ea typeface="Calibri"/>
              </a:rPr>
              <a:t>семьи:</a:t>
            </a:r>
          </a:p>
          <a:p>
            <a:endParaRPr lang="ru-RU" dirty="0" smtClean="0">
              <a:latin typeface="Times New Roman"/>
              <a:ea typeface="Calibri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b="1" dirty="0" smtClean="0">
                <a:latin typeface="Times New Roman"/>
                <a:ea typeface="Calibri"/>
                <a:cs typeface="Times New Roman"/>
              </a:rPr>
              <a:t>сплоченность </a:t>
            </a:r>
            <a:r>
              <a:rPr lang="ru-RU" sz="2800" b="1" dirty="0">
                <a:latin typeface="Times New Roman"/>
                <a:ea typeface="Calibri"/>
                <a:cs typeface="Times New Roman"/>
              </a:rPr>
              <a:t>в семье 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(</a:t>
            </a:r>
            <a:r>
              <a:rPr lang="ru-RU" sz="2800" i="1" dirty="0">
                <a:latin typeface="Times New Roman"/>
                <a:ea typeface="Calibri"/>
                <a:cs typeface="Times New Roman"/>
              </a:rPr>
              <a:t>чем выше сплоченность, тем легче переносить различные жизненные трудности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);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b="1" dirty="0">
                <a:latin typeface="Times New Roman" pitchFamily="18" charset="0"/>
                <a:ea typeface="Calibri"/>
                <a:cs typeface="Times New Roman" pitchFamily="18" charset="0"/>
              </a:rPr>
              <a:t>эмоциональная поддержка и </a:t>
            </a:r>
            <a:r>
              <a:rPr lang="ru-RU" sz="2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помощь</a:t>
            </a:r>
            <a:r>
              <a:rPr lang="ru-RU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b="1" dirty="0">
                <a:latin typeface="Times New Roman"/>
                <a:ea typeface="Calibri"/>
              </a:rPr>
              <a:t>наличие традиций и ритуалов в </a:t>
            </a:r>
            <a:r>
              <a:rPr lang="ru-RU" sz="2800" b="1" dirty="0" smtClean="0">
                <a:latin typeface="Times New Roman"/>
                <a:ea typeface="Calibri"/>
              </a:rPr>
              <a:t>семье</a:t>
            </a:r>
            <a:r>
              <a:rPr lang="ru-RU" sz="2800" dirty="0" smtClean="0">
                <a:latin typeface="Times New Roman"/>
                <a:ea typeface="Calibri"/>
              </a:rPr>
              <a:t>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b="1" dirty="0">
                <a:latin typeface="Times New Roman"/>
                <a:ea typeface="Calibri"/>
                <a:cs typeface="Times New Roman"/>
              </a:rPr>
              <a:t>проявление заботы и внимания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, а также удовлетворение потребности в любви, уважении всех членов семьи и др.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2072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81160" y="1268760"/>
            <a:ext cx="5616624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домашний уют – порядок – успех - экзамен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;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похвала – экзамен – уверенность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;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отдых – хорошее настроение – экзамен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;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любимая еда – радость – экзамен – отлично.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18035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332656"/>
            <a:ext cx="6912768" cy="878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705" algn="just">
              <a:lnSpc>
                <a:spcPct val="150000"/>
              </a:lnSpc>
              <a:spcAft>
                <a:spcPts val="0"/>
              </a:spcAft>
            </a:pPr>
            <a:r>
              <a:rPr lang="ru-RU" b="1" i="1" u="sng" kern="0" dirty="0">
                <a:latin typeface="Times New Roman"/>
                <a:ea typeface="Calibri"/>
                <a:cs typeface="Times New Roman"/>
              </a:rPr>
              <a:t>Чтобы помочь детям как можно лучше подготовиться к экзамену, попробуйте выполнить несколько советов:</a:t>
            </a:r>
            <a:endParaRPr lang="ru-RU" sz="1400" b="1" i="1" u="sng" kern="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489056"/>
            <a:ext cx="8064896" cy="4481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540385" algn="l"/>
              </a:tabLst>
            </a:pPr>
            <a:r>
              <a:rPr lang="ru-RU" dirty="0">
                <a:latin typeface="Times New Roman"/>
                <a:ea typeface="Calibri"/>
                <a:cs typeface="Times New Roman"/>
              </a:rPr>
              <a:t>Не тревожьтесь о количестве баллов, которые ребенок получит на экзамене. Внушайте ему мысль, что количество баллов не является совершенным измерением его возможностей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540385" algn="l"/>
              </a:tabLst>
            </a:pPr>
            <a:endParaRPr lang="ru-RU" dirty="0" smtClean="0"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540385" algn="l"/>
              </a:tabLst>
            </a:pPr>
            <a:r>
              <a:rPr lang="ru-RU" dirty="0">
                <a:latin typeface="Times New Roman"/>
                <a:ea typeface="Calibri"/>
              </a:rPr>
              <a:t>Не повышайте тревожность ребенка накануне экзаменов – это отрицательно скажется на результате тестирования. Ребенок в силу возрастных особенностей может не справиться со своими </a:t>
            </a:r>
            <a:r>
              <a:rPr lang="ru-RU" dirty="0" smtClean="0">
                <a:latin typeface="Times New Roman"/>
                <a:ea typeface="Calibri"/>
              </a:rPr>
              <a:t>эмоциями.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540385" algn="l"/>
              </a:tabLst>
            </a:pPr>
            <a:endParaRPr lang="ru-RU" dirty="0" smtClean="0">
              <a:latin typeface="Times New Roman"/>
              <a:ea typeface="Calibri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540385" algn="l"/>
              </a:tabLst>
            </a:pPr>
            <a:r>
              <a:rPr lang="ru-RU" dirty="0">
                <a:latin typeface="Times New Roman"/>
                <a:ea typeface="Calibri"/>
                <a:cs typeface="Times New Roman"/>
              </a:rPr>
              <a:t>Обеспечьте дома удобное место для занятий, проследите, чтобы никто из домашних не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мешал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540385" algn="l"/>
              </a:tabLst>
            </a:pP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540385" algn="l"/>
              </a:tabLst>
            </a:pPr>
            <a:r>
              <a:rPr lang="ru-RU" dirty="0">
                <a:latin typeface="Times New Roman"/>
                <a:ea typeface="Calibri"/>
              </a:rPr>
              <a:t>Помогите детям распределить темы подготовки по </a:t>
            </a:r>
            <a:r>
              <a:rPr lang="ru-RU" dirty="0" smtClean="0">
                <a:latin typeface="Times New Roman"/>
                <a:ea typeface="Calibri"/>
              </a:rPr>
              <a:t>дням.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540385" algn="l"/>
              </a:tabLst>
            </a:pPr>
            <a:endParaRPr lang="ru-RU" dirty="0" smtClean="0">
              <a:latin typeface="Times New Roman"/>
              <a:ea typeface="Calibri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540385" algn="l"/>
              </a:tabLst>
            </a:pPr>
            <a:r>
              <a:rPr lang="ru-RU" dirty="0">
                <a:latin typeface="Times New Roman"/>
                <a:ea typeface="Calibri"/>
              </a:rPr>
              <a:t>Подбадривайте детей, повышайте их уверенность в </a:t>
            </a:r>
            <a:r>
              <a:rPr lang="ru-RU" dirty="0" smtClean="0">
                <a:latin typeface="Times New Roman"/>
                <a:ea typeface="Calibri"/>
              </a:rPr>
              <a:t>себе.</a:t>
            </a:r>
          </a:p>
        </p:txBody>
      </p:sp>
    </p:spTree>
    <p:extLst>
      <p:ext uri="{BB962C8B-B14F-4D97-AF65-F5344CB8AC3E}">
        <p14:creationId xmlns:p14="http://schemas.microsoft.com/office/powerpoint/2010/main" val="2064549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548680"/>
            <a:ext cx="6984776" cy="6184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>
              <a:latin typeface="Times New Roman"/>
              <a:ea typeface="Calibri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Times New Roman"/>
                <a:ea typeface="Calibri"/>
              </a:rPr>
              <a:t>Накануне </a:t>
            </a:r>
            <a:r>
              <a:rPr lang="ru-RU" dirty="0">
                <a:latin typeface="Times New Roman"/>
                <a:ea typeface="Calibri"/>
              </a:rPr>
              <a:t>экзамена обеспечьте ребенку полноценный отдых, он должен отдохнуть и как следует </a:t>
            </a:r>
            <a:r>
              <a:rPr lang="ru-RU" dirty="0" smtClean="0">
                <a:latin typeface="Times New Roman"/>
                <a:ea typeface="Calibri"/>
              </a:rPr>
              <a:t>выспаться.</a:t>
            </a:r>
          </a:p>
          <a:p>
            <a:pPr marL="285750" indent="-285750">
              <a:buFont typeface="Arial" pitchFamily="34" charset="0"/>
              <a:buChar char="•"/>
            </a:pPr>
            <a:endParaRPr lang="ru-RU" dirty="0" smtClean="0">
              <a:latin typeface="Times New Roman"/>
              <a:ea typeface="Calibri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  <a:tabLst>
                <a:tab pos="540385" algn="l"/>
              </a:tabLst>
            </a:pPr>
            <a:r>
              <a:rPr lang="ru-RU" dirty="0">
                <a:latin typeface="Times New Roman"/>
                <a:ea typeface="Calibri"/>
                <a:cs typeface="Times New Roman"/>
              </a:rPr>
              <a:t>Не критикуйте ребенка после экзамена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  <a:tabLst>
                <a:tab pos="540385" algn="l"/>
              </a:tabLst>
            </a:pPr>
            <a:endParaRPr lang="ru-RU" dirty="0" smtClean="0"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  <a:tabLst>
                <a:tab pos="540385" algn="l"/>
              </a:tabLst>
            </a:pPr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</a:rPr>
              <a:t>Контролируйте режим подготовки ребенка к экзаменам, не допускайте перегрузок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.</a:t>
            </a: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  <a:tabLst>
                <a:tab pos="540385" algn="l"/>
              </a:tabLst>
            </a:pPr>
            <a:endParaRPr lang="ru-RU" dirty="0">
              <a:solidFill>
                <a:prstClr val="black"/>
              </a:solidFill>
              <a:latin typeface="Times New Roman"/>
              <a:ea typeface="Calibri"/>
            </a:endParaRP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  <a:tabLst>
                <a:tab pos="540385" algn="l"/>
              </a:tabLst>
            </a:pPr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</a:rPr>
              <a:t>Обратите внимание на питание ребенка. Такие продукты, как рыба, творог, орехи, курага и т.д. стимулируют работу головного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мозга.</a:t>
            </a: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  <a:tabLst>
                <a:tab pos="540385" algn="l"/>
              </a:tabLst>
            </a:pPr>
            <a:endParaRPr lang="ru-RU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  <a:tabLst>
                <a:tab pos="540385" algn="l"/>
              </a:tabLs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Проявляйте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понимание и любовь,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оказывайте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поддержку,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верьте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в его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силы </a:t>
            </a:r>
            <a:r>
              <a:rPr lang="ru-RU" sz="1400" dirty="0" smtClean="0">
                <a:latin typeface="Calibri"/>
                <a:ea typeface="Calibri"/>
                <a:cs typeface="Times New Roman"/>
              </a:rPr>
              <a:t>(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откажитесь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от упреков, доверяйте ребенку; 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если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школьник хочет работать под музыку, не надо этому 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препятствовать</a:t>
            </a:r>
            <a:r>
              <a:rPr lang="ru-RU" dirty="0">
                <a:latin typeface="Times New Roman"/>
                <a:ea typeface="Calibri"/>
                <a:cs typeface="Times New Roman"/>
              </a:rPr>
              <a:t>)</a:t>
            </a:r>
            <a:endParaRPr lang="ru-RU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  <a:tabLst>
                <a:tab pos="540385" algn="l"/>
              </a:tabLst>
            </a:pPr>
            <a:endParaRPr lang="ru-RU" dirty="0" smtClean="0"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  <a:tabLst>
                <a:tab pos="540385" algn="l"/>
              </a:tabLst>
            </a:pPr>
            <a:endParaRPr lang="ru-RU" sz="14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68496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</TotalTime>
  <Words>279</Words>
  <Application>Microsoft Office PowerPoint</Application>
  <PresentationFormat>Экран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Шлыкова</dc:creator>
  <cp:lastModifiedBy>Шлыкова</cp:lastModifiedBy>
  <cp:revision>2</cp:revision>
  <dcterms:created xsi:type="dcterms:W3CDTF">2025-04-02T11:10:11Z</dcterms:created>
  <dcterms:modified xsi:type="dcterms:W3CDTF">2025-04-02T11:27:12Z</dcterms:modified>
</cp:coreProperties>
</file>