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69"/>
  </p:handoutMasterIdLst>
  <p:sldIdLst>
    <p:sldId id="256" r:id="rId2"/>
    <p:sldId id="264" r:id="rId3"/>
    <p:sldId id="261" r:id="rId4"/>
    <p:sldId id="262" r:id="rId5"/>
    <p:sldId id="263" r:id="rId6"/>
    <p:sldId id="295" r:id="rId7"/>
    <p:sldId id="296" r:id="rId8"/>
    <p:sldId id="302" r:id="rId9"/>
    <p:sldId id="298" r:id="rId10"/>
    <p:sldId id="265" r:id="rId11"/>
    <p:sldId id="304" r:id="rId12"/>
    <p:sldId id="266" r:id="rId13"/>
    <p:sldId id="307" r:id="rId14"/>
    <p:sldId id="267" r:id="rId15"/>
    <p:sldId id="310" r:id="rId16"/>
    <p:sldId id="268" r:id="rId17"/>
    <p:sldId id="313" r:id="rId18"/>
    <p:sldId id="269" r:id="rId19"/>
    <p:sldId id="316" r:id="rId20"/>
    <p:sldId id="270" r:id="rId21"/>
    <p:sldId id="318" r:id="rId22"/>
    <p:sldId id="271" r:id="rId23"/>
    <p:sldId id="320" r:id="rId24"/>
    <p:sldId id="272" r:id="rId25"/>
    <p:sldId id="322" r:id="rId26"/>
    <p:sldId id="273" r:id="rId27"/>
    <p:sldId id="324" r:id="rId28"/>
    <p:sldId id="274" r:id="rId29"/>
    <p:sldId id="326" r:id="rId30"/>
    <p:sldId id="275" r:id="rId31"/>
    <p:sldId id="328" r:id="rId32"/>
    <p:sldId id="276" r:id="rId33"/>
    <p:sldId id="330" r:id="rId34"/>
    <p:sldId id="277" r:id="rId35"/>
    <p:sldId id="332" r:id="rId36"/>
    <p:sldId id="278" r:id="rId37"/>
    <p:sldId id="334" r:id="rId38"/>
    <p:sldId id="279" r:id="rId39"/>
    <p:sldId id="336" r:id="rId40"/>
    <p:sldId id="280" r:id="rId41"/>
    <p:sldId id="338" r:id="rId42"/>
    <p:sldId id="281" r:id="rId43"/>
    <p:sldId id="340" r:id="rId44"/>
    <p:sldId id="282" r:id="rId45"/>
    <p:sldId id="342" r:id="rId46"/>
    <p:sldId id="283" r:id="rId47"/>
    <p:sldId id="343" r:id="rId48"/>
    <p:sldId id="284" r:id="rId49"/>
    <p:sldId id="344" r:id="rId50"/>
    <p:sldId id="285" r:id="rId51"/>
    <p:sldId id="345" r:id="rId52"/>
    <p:sldId id="286" r:id="rId53"/>
    <p:sldId id="346" r:id="rId54"/>
    <p:sldId id="287" r:id="rId55"/>
    <p:sldId id="347" r:id="rId56"/>
    <p:sldId id="288" r:id="rId57"/>
    <p:sldId id="348" r:id="rId58"/>
    <p:sldId id="289" r:id="rId59"/>
    <p:sldId id="349" r:id="rId60"/>
    <p:sldId id="290" r:id="rId61"/>
    <p:sldId id="350" r:id="rId62"/>
    <p:sldId id="291" r:id="rId63"/>
    <p:sldId id="351" r:id="rId64"/>
    <p:sldId id="292" r:id="rId65"/>
    <p:sldId id="352" r:id="rId66"/>
    <p:sldId id="353" r:id="rId67"/>
    <p:sldId id="354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74"/>
    <a:srgbClr val="332319"/>
    <a:srgbClr val="173A8D"/>
    <a:srgbClr val="C9A093"/>
    <a:srgbClr val="F1F1F1"/>
    <a:srgbClr val="385592"/>
    <a:srgbClr val="3A5896"/>
    <a:srgbClr val="1D3C7A"/>
    <a:srgbClr val="213969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9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7.xml"/><Relationship Id="rId4" Type="http://schemas.openxmlformats.org/officeDocument/2006/relationships/image" Target="../media/image3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7.xml"/><Relationship Id="rId4" Type="http://schemas.openxmlformats.org/officeDocument/2006/relationships/image" Target="../media/image3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15.xml"/><Relationship Id="rId4" Type="http://schemas.openxmlformats.org/officeDocument/2006/relationships/image" Target="../media/image3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17.xml"/><Relationship Id="rId4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19.xml"/><Relationship Id="rId4" Type="http://schemas.openxmlformats.org/officeDocument/2006/relationships/image" Target="../media/image3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slide" Target="slide3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7.xml"/><Relationship Id="rId4" Type="http://schemas.openxmlformats.org/officeDocument/2006/relationships/image" Target="../media/image3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3.xml"/><Relationship Id="rId4" Type="http://schemas.openxmlformats.org/officeDocument/2006/relationships/image" Target="../media/image37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5.xml"/><Relationship Id="rId4" Type="http://schemas.openxmlformats.org/officeDocument/2006/relationships/image" Target="../media/image37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7.xml"/><Relationship Id="rId4" Type="http://schemas.openxmlformats.org/officeDocument/2006/relationships/image" Target="../media/image37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9.xml"/><Relationship Id="rId4" Type="http://schemas.openxmlformats.org/officeDocument/2006/relationships/image" Target="../media/image37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slide" Target="slide14.xml"/><Relationship Id="rId18" Type="http://schemas.openxmlformats.org/officeDocument/2006/relationships/image" Target="../media/image9.jpeg"/><Relationship Id="rId26" Type="http://schemas.openxmlformats.org/officeDocument/2006/relationships/image" Target="../media/image13.jpeg"/><Relationship Id="rId39" Type="http://schemas.openxmlformats.org/officeDocument/2006/relationships/slide" Target="slide40.xml"/><Relationship Id="rId21" Type="http://schemas.openxmlformats.org/officeDocument/2006/relationships/slide" Target="slide22.xml"/><Relationship Id="rId34" Type="http://schemas.openxmlformats.org/officeDocument/2006/relationships/image" Target="../media/image17.png"/><Relationship Id="rId42" Type="http://schemas.openxmlformats.org/officeDocument/2006/relationships/image" Target="../media/image21.png"/><Relationship Id="rId47" Type="http://schemas.openxmlformats.org/officeDocument/2006/relationships/slide" Target="slide46.xml"/><Relationship Id="rId50" Type="http://schemas.openxmlformats.org/officeDocument/2006/relationships/image" Target="../media/image25.png"/><Relationship Id="rId55" Type="http://schemas.openxmlformats.org/officeDocument/2006/relationships/slide" Target="slide56.xml"/><Relationship Id="rId63" Type="http://schemas.openxmlformats.org/officeDocument/2006/relationships/slide" Target="slide64.xml"/><Relationship Id="rId7" Type="http://schemas.openxmlformats.org/officeDocument/2006/relationships/slide" Target="slide8.xml"/><Relationship Id="rId2" Type="http://schemas.openxmlformats.org/officeDocument/2006/relationships/slide" Target="slide4.xml"/><Relationship Id="rId16" Type="http://schemas.openxmlformats.org/officeDocument/2006/relationships/image" Target="../media/image8.png"/><Relationship Id="rId29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slide" Target="slide12.xml"/><Relationship Id="rId24" Type="http://schemas.openxmlformats.org/officeDocument/2006/relationships/image" Target="../media/image12.jpeg"/><Relationship Id="rId32" Type="http://schemas.openxmlformats.org/officeDocument/2006/relationships/image" Target="../media/image16.png"/><Relationship Id="rId37" Type="http://schemas.openxmlformats.org/officeDocument/2006/relationships/slide" Target="slide38.xml"/><Relationship Id="rId40" Type="http://schemas.openxmlformats.org/officeDocument/2006/relationships/image" Target="../media/image20.jpeg"/><Relationship Id="rId45" Type="http://schemas.openxmlformats.org/officeDocument/2006/relationships/slide" Target="slide44.xml"/><Relationship Id="rId53" Type="http://schemas.openxmlformats.org/officeDocument/2006/relationships/slide" Target="slide54.xml"/><Relationship Id="rId58" Type="http://schemas.openxmlformats.org/officeDocument/2006/relationships/image" Target="../media/image29.jpeg"/><Relationship Id="rId66" Type="http://schemas.openxmlformats.org/officeDocument/2006/relationships/image" Target="../media/image34.png"/><Relationship Id="rId5" Type="http://schemas.openxmlformats.org/officeDocument/2006/relationships/slide" Target="slide5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49" Type="http://schemas.openxmlformats.org/officeDocument/2006/relationships/slide" Target="slide50.xml"/><Relationship Id="rId57" Type="http://schemas.openxmlformats.org/officeDocument/2006/relationships/slide" Target="slide58.xml"/><Relationship Id="rId61" Type="http://schemas.openxmlformats.org/officeDocument/2006/relationships/slide" Target="slide62.xml"/><Relationship Id="rId10" Type="http://schemas.openxmlformats.org/officeDocument/2006/relationships/image" Target="../media/image5.jpeg"/><Relationship Id="rId19" Type="http://schemas.openxmlformats.org/officeDocument/2006/relationships/slide" Target="slide20.xml"/><Relationship Id="rId31" Type="http://schemas.openxmlformats.org/officeDocument/2006/relationships/slide" Target="slide32.xml"/><Relationship Id="rId44" Type="http://schemas.openxmlformats.org/officeDocument/2006/relationships/image" Target="../media/image22.png"/><Relationship Id="rId52" Type="http://schemas.openxmlformats.org/officeDocument/2006/relationships/image" Target="../media/image26.jpeg"/><Relationship Id="rId60" Type="http://schemas.openxmlformats.org/officeDocument/2006/relationships/image" Target="../media/image30.jpeg"/><Relationship Id="rId65" Type="http://schemas.openxmlformats.org/officeDocument/2006/relationships/image" Target="../media/image33.png"/><Relationship Id="rId4" Type="http://schemas.openxmlformats.org/officeDocument/2006/relationships/slide" Target="slide67.xml"/><Relationship Id="rId9" Type="http://schemas.openxmlformats.org/officeDocument/2006/relationships/slide" Target="slide10.xml"/><Relationship Id="rId14" Type="http://schemas.openxmlformats.org/officeDocument/2006/relationships/image" Target="../media/image7.png"/><Relationship Id="rId22" Type="http://schemas.openxmlformats.org/officeDocument/2006/relationships/image" Target="../media/image11.jpeg"/><Relationship Id="rId27" Type="http://schemas.openxmlformats.org/officeDocument/2006/relationships/slide" Target="slide28.xml"/><Relationship Id="rId30" Type="http://schemas.openxmlformats.org/officeDocument/2006/relationships/image" Target="../media/image15.png"/><Relationship Id="rId35" Type="http://schemas.openxmlformats.org/officeDocument/2006/relationships/slide" Target="slide36.xml"/><Relationship Id="rId43" Type="http://schemas.openxmlformats.org/officeDocument/2006/relationships/slide" Target="slide42.xml"/><Relationship Id="rId48" Type="http://schemas.openxmlformats.org/officeDocument/2006/relationships/image" Target="../media/image24.png"/><Relationship Id="rId56" Type="http://schemas.openxmlformats.org/officeDocument/2006/relationships/image" Target="../media/image28.jpeg"/><Relationship Id="rId64" Type="http://schemas.openxmlformats.org/officeDocument/2006/relationships/image" Target="../media/image32.jpeg"/><Relationship Id="rId8" Type="http://schemas.openxmlformats.org/officeDocument/2006/relationships/image" Target="../media/image4.png"/><Relationship Id="rId51" Type="http://schemas.openxmlformats.org/officeDocument/2006/relationships/slide" Target="slide52.xml"/><Relationship Id="rId3" Type="http://schemas.openxmlformats.org/officeDocument/2006/relationships/slide" Target="slide66.xml"/><Relationship Id="rId12" Type="http://schemas.openxmlformats.org/officeDocument/2006/relationships/image" Target="../media/image6.jpeg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33" Type="http://schemas.openxmlformats.org/officeDocument/2006/relationships/slide" Target="slide34.xml"/><Relationship Id="rId38" Type="http://schemas.openxmlformats.org/officeDocument/2006/relationships/image" Target="../media/image19.jpeg"/><Relationship Id="rId46" Type="http://schemas.openxmlformats.org/officeDocument/2006/relationships/image" Target="../media/image23.jpeg"/><Relationship Id="rId59" Type="http://schemas.openxmlformats.org/officeDocument/2006/relationships/slide" Target="slide60.xml"/><Relationship Id="rId67" Type="http://schemas.openxmlformats.org/officeDocument/2006/relationships/image" Target="../media/image35.png"/><Relationship Id="rId20" Type="http://schemas.openxmlformats.org/officeDocument/2006/relationships/image" Target="../media/image10.png"/><Relationship Id="rId41" Type="http://schemas.openxmlformats.org/officeDocument/2006/relationships/slide" Target="slide48.xml"/><Relationship Id="rId54" Type="http://schemas.openxmlformats.org/officeDocument/2006/relationships/image" Target="../media/image27.png"/><Relationship Id="rId62" Type="http://schemas.openxmlformats.org/officeDocument/2006/relationships/image" Target="../media/image3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31.xml"/><Relationship Id="rId4" Type="http://schemas.openxmlformats.org/officeDocument/2006/relationships/image" Target="../media/image37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33.xml"/><Relationship Id="rId4" Type="http://schemas.openxmlformats.org/officeDocument/2006/relationships/image" Target="../media/image37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35.xml"/><Relationship Id="rId4" Type="http://schemas.openxmlformats.org/officeDocument/2006/relationships/image" Target="../media/image37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7.xml"/><Relationship Id="rId4" Type="http://schemas.openxmlformats.org/officeDocument/2006/relationships/image" Target="../media/image37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7.xml"/><Relationship Id="rId4" Type="http://schemas.openxmlformats.org/officeDocument/2006/relationships/image" Target="../media/image37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41.xml"/><Relationship Id="rId4" Type="http://schemas.openxmlformats.org/officeDocument/2006/relationships/image" Target="../media/image37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7.xml"/><Relationship Id="rId4" Type="http://schemas.openxmlformats.org/officeDocument/2006/relationships/image" Target="../media/image37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45.xml"/><Relationship Id="rId4" Type="http://schemas.openxmlformats.org/officeDocument/2006/relationships/image" Target="../media/image37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slide" Target="slide3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7.xml"/><Relationship Id="rId4" Type="http://schemas.openxmlformats.org/officeDocument/2006/relationships/image" Target="../media/image37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7.xml"/><Relationship Id="rId4" Type="http://schemas.openxmlformats.org/officeDocument/2006/relationships/image" Target="../media/image37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6.xml"/><Relationship Id="rId4" Type="http://schemas.openxmlformats.org/officeDocument/2006/relationships/image" Target="../media/image37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51.xml"/><Relationship Id="rId4" Type="http://schemas.openxmlformats.org/officeDocument/2006/relationships/image" Target="../media/image37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53.xml"/><Relationship Id="rId4" Type="http://schemas.openxmlformats.org/officeDocument/2006/relationships/image" Target="../media/image37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7.xml"/><Relationship Id="rId4" Type="http://schemas.openxmlformats.org/officeDocument/2006/relationships/image" Target="../media/image37.e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57.xml"/><Relationship Id="rId4" Type="http://schemas.openxmlformats.org/officeDocument/2006/relationships/image" Target="../media/image37.e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59.xml"/><Relationship Id="rId4" Type="http://schemas.openxmlformats.org/officeDocument/2006/relationships/image" Target="../media/image37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" Target="slide6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7.xml"/><Relationship Id="rId4" Type="http://schemas.openxmlformats.org/officeDocument/2006/relationships/image" Target="../media/image37.e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63.xml"/><Relationship Id="rId4" Type="http://schemas.openxmlformats.org/officeDocument/2006/relationships/image" Target="../media/image37.e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7.xml"/><Relationship Id="rId4" Type="http://schemas.openxmlformats.org/officeDocument/2006/relationships/image" Target="../media/image37.e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i-deti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9.xml"/><Relationship Id="rId4" Type="http://schemas.openxmlformats.org/officeDocument/2006/relationships/image" Target="../media/image3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371600" y="1413164"/>
            <a:ext cx="6244937" cy="1714499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Игра «Безопасный интернет»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7076209" y="6026727"/>
            <a:ext cx="1101436" cy="60267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665018"/>
            <a:ext cx="6981468" cy="1527463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Почему приложения в социальных сетях могут быть опасны?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2354499" y="2795512"/>
            <a:ext cx="5068887" cy="708025"/>
            <a:chOff x="1269" y="1255"/>
            <a:chExt cx="3193" cy="446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255"/>
              <a:ext cx="2633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  <a:hlinkClick r:id="rId2" action="ppaction://hlinksldjump"/>
                </a:rPr>
                <a:t>В них могут содержаться вирусы или ошибки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7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2384083" y="3761291"/>
            <a:ext cx="5070475" cy="708026"/>
            <a:chOff x="1268" y="1739"/>
            <a:chExt cx="3194" cy="4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739"/>
              <a:ext cx="2633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  <a:hlinkClick r:id="rId5" action="ppaction://hlinksldjump"/>
                </a:rPr>
                <a:t>Они запрашивают слишком много разрешений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14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7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8" name="Group 94"/>
          <p:cNvGrpSpPr>
            <a:grpSpLocks/>
          </p:cNvGrpSpPr>
          <p:nvPr/>
        </p:nvGrpSpPr>
        <p:grpSpPr bwMode="auto">
          <a:xfrm>
            <a:off x="2376867" y="4733993"/>
            <a:ext cx="5067300" cy="547687"/>
            <a:chOff x="1270" y="2247"/>
            <a:chExt cx="3192" cy="345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  <a:hlinkClick r:id="rId5" action="ppaction://hlinksldjump"/>
                </a:rPr>
                <a:t>Они часто присылают уведомления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4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7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sp>
        <p:nvSpPr>
          <p:cNvPr id="56" name="Управляющая кнопка: домой 55">
            <a:hlinkClick r:id="rId6" action="ppaction://hlinksldjump" highlightClick="1"/>
          </p:cNvPr>
          <p:cNvSpPr/>
          <p:nvPr/>
        </p:nvSpPr>
        <p:spPr>
          <a:xfrm>
            <a:off x="8094518" y="5974773"/>
            <a:ext cx="696191" cy="602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0264" y="4125191"/>
            <a:ext cx="7445086" cy="2051771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22218" y="623455"/>
            <a:ext cx="7417887" cy="133773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Совершенно верно!</a:t>
            </a:r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031673" y="5590309"/>
            <a:ext cx="1143000" cy="90400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132608" y="2223655"/>
            <a:ext cx="7310005" cy="17560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приложениях могут появиться ошибки, с помощью которых злоумышленники могут взломать страницу или распространять вирусы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5716" y="166255"/>
            <a:ext cx="7839635" cy="2150918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>Какой информацией не стоит делиться в социальных сетях, чтобы не стать жертвой воров и вымогателей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2458408" y="2628391"/>
            <a:ext cx="5068887" cy="708025"/>
            <a:chOff x="1269" y="1261"/>
            <a:chExt cx="3193" cy="446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91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261"/>
              <a:ext cx="2633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  <a:hlinkClick r:id="rId2" action="ppaction://hlinksldjump"/>
                </a:rPr>
                <a:t>Фото из окна квартиры, планы на отпуск, личной информацией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7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2436038" y="3508298"/>
            <a:ext cx="5070475" cy="549275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  <a:hlinkClick r:id="rId5" action="ppaction://hlinksldjump"/>
                </a:rPr>
                <a:t>Имена родственников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14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7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8" name="Group 94"/>
          <p:cNvGrpSpPr>
            <a:grpSpLocks/>
          </p:cNvGrpSpPr>
          <p:nvPr/>
        </p:nvGrpSpPr>
        <p:grpSpPr bwMode="auto">
          <a:xfrm>
            <a:off x="2491167" y="4302047"/>
            <a:ext cx="5067300" cy="708024"/>
            <a:chOff x="1270" y="2204"/>
            <a:chExt cx="3192" cy="446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04"/>
              <a:ext cx="2633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  <a:hlinkClick r:id="rId5" action="ppaction://hlinksldjump"/>
                </a:rPr>
                <a:t>Интересными страницами и ссылками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4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7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sp>
        <p:nvSpPr>
          <p:cNvPr id="35" name="Управляющая кнопка: домой 34">
            <a:hlinkClick r:id="rId6" action="ppaction://hlinksldjump" highlightClick="1"/>
          </p:cNvPr>
          <p:cNvSpPr/>
          <p:nvPr/>
        </p:nvSpPr>
        <p:spPr>
          <a:xfrm>
            <a:off x="7304809" y="6213764"/>
            <a:ext cx="571500" cy="46759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0264" y="457200"/>
            <a:ext cx="7417887" cy="13377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Совершенно верно!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3823855" y="5101936"/>
            <a:ext cx="1226127" cy="100791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987136" y="2037229"/>
            <a:ext cx="7450282" cy="24828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Фотографии, сделанные из окна квартиры, фото дорогих вещей (телефон, бытовая техника), подробное описание планов на отпуск или выходные с указанием времени – отличная информация для воров и вымогателей.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0818" y="155865"/>
            <a:ext cx="7137332" cy="1337732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 dirty="0" smtClean="0"/>
              <a:t>Что такое спам?</a:t>
            </a:r>
            <a:endParaRPr lang="ru-RU" dirty="0"/>
          </a:p>
        </p:txBody>
      </p: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2437626" y="1735205"/>
            <a:ext cx="5068887" cy="708025"/>
            <a:chOff x="1269" y="1222"/>
            <a:chExt cx="3193" cy="446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222"/>
              <a:ext cx="2633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  <a:hlinkClick r:id="rId2" action="ppaction://hlinksldjump"/>
                </a:rPr>
                <a:t>Почтовый сервис, с его помощью можно отправлять письма 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7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2436038" y="2555943"/>
            <a:ext cx="5070475" cy="1016000"/>
            <a:chOff x="1268" y="1739"/>
            <a:chExt cx="3194" cy="640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546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739"/>
              <a:ext cx="2633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  <a:hlinkClick r:id="rId5" action="ppaction://hlinksldjump"/>
                </a:rPr>
                <a:t>Массовая рассылка нежелательных сообщений электронной почты. Может содержать черви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14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7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8" name="Group 94"/>
          <p:cNvGrpSpPr>
            <a:grpSpLocks/>
          </p:cNvGrpSpPr>
          <p:nvPr/>
        </p:nvGrpSpPr>
        <p:grpSpPr bwMode="auto">
          <a:xfrm>
            <a:off x="2480777" y="3760999"/>
            <a:ext cx="5067300" cy="708024"/>
            <a:chOff x="1270" y="2197"/>
            <a:chExt cx="3192" cy="446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197"/>
              <a:ext cx="2633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  <a:hlinkClick r:id="rId2" action="ppaction://hlinksldjump"/>
                </a:rPr>
                <a:t>Программа, с помощью которой можно делиться файлами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4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7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sp>
        <p:nvSpPr>
          <p:cNvPr id="35" name="Управляющая кнопка: домой 34">
            <a:hlinkClick r:id="rId6" action="ppaction://hlinksldjump" highlightClick="1"/>
          </p:cNvPr>
          <p:cNvSpPr/>
          <p:nvPr/>
        </p:nvSpPr>
        <p:spPr>
          <a:xfrm>
            <a:off x="8219209" y="6172200"/>
            <a:ext cx="602673" cy="44680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81991" y="1932709"/>
            <a:ext cx="7133359" cy="3657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dirty="0" smtClean="0"/>
              <a:t>Спам – это навязчивая реклама. Она рассылается всем подряд. С ее помощью распространяются вирусы.</a:t>
            </a:r>
          </a:p>
          <a:p>
            <a:endParaRPr lang="ru-RU" dirty="0" smtClean="0"/>
          </a:p>
          <a:p>
            <a:r>
              <a:rPr lang="ru-RU" dirty="0" smtClean="0"/>
              <a:t>На спам не стоит отвечать и тем более проходить по ссылкам, которые там вложены. Такое письмо лучше всего удалить, не открывая.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26127" y="218209"/>
            <a:ext cx="7417887" cy="13377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Совершенно верно!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540827" y="5953991"/>
            <a:ext cx="696191" cy="6650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6127" y="197429"/>
            <a:ext cx="7272414" cy="1337732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Каким образом за нами следит наш собственный смартфон?</a:t>
            </a:r>
            <a:endParaRPr lang="ru-RU" dirty="0"/>
          </a:p>
        </p:txBody>
      </p: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2375280" y="1797984"/>
            <a:ext cx="5068887" cy="717550"/>
            <a:chOff x="1269" y="1255"/>
            <a:chExt cx="3193" cy="452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58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255"/>
              <a:ext cx="2928" cy="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  <a:hlinkClick r:id="rId2" action="ppaction://hlinksldjump"/>
                </a:rPr>
                <a:t>В него производителем встроена шпионская программа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7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2321739" y="2743268"/>
            <a:ext cx="5106988" cy="1016000"/>
            <a:chOff x="1268" y="1713"/>
            <a:chExt cx="3217" cy="640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33"/>
              <a:ext cx="3040" cy="576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713"/>
              <a:ext cx="2960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  <a:hlinkClick r:id="rId5" action="ppaction://hlinksldjump"/>
                </a:rPr>
                <a:t>Телефон «запоминает» где и что мы фотографировали, с кем и на каких сайтах общались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14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7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8" name="Group 94"/>
          <p:cNvGrpSpPr>
            <a:grpSpLocks/>
          </p:cNvGrpSpPr>
          <p:nvPr/>
        </p:nvGrpSpPr>
        <p:grpSpPr bwMode="auto">
          <a:xfrm>
            <a:off x="2397650" y="3959446"/>
            <a:ext cx="5083175" cy="708026"/>
            <a:chOff x="1270" y="2178"/>
            <a:chExt cx="3202" cy="446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04"/>
              <a:ext cx="3040" cy="377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178"/>
              <a:ext cx="2947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  <a:hlinkClick r:id="rId2" action="ppaction://hlinksldjump"/>
                </a:rPr>
                <a:t>Это миф. Телефон не может шпионить за своим владельцем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4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7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sp>
        <p:nvSpPr>
          <p:cNvPr id="35" name="Управляющая кнопка: домой 34">
            <a:hlinkClick r:id="rId6" action="ppaction://hlinksldjump" highlightClick="1"/>
          </p:cNvPr>
          <p:cNvSpPr/>
          <p:nvPr/>
        </p:nvSpPr>
        <p:spPr>
          <a:xfrm>
            <a:off x="8229599" y="6089073"/>
            <a:ext cx="633846" cy="4987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330036" y="135082"/>
            <a:ext cx="7262023" cy="13377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Совершенно верно!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381991" y="1600199"/>
            <a:ext cx="7133359" cy="27951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Современные смартфоны также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способны постоянно отслеживать наше местоположение с помощью функции «</a:t>
            </a:r>
            <a:r>
              <a:rPr kumimoji="0" lang="ru-RU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геолокация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». Поэтому ее лучше отключать. </a:t>
            </a:r>
            <a:r>
              <a:rPr lang="ru-RU" sz="2800" dirty="0" smtClean="0"/>
              <a:t>В целях безопасности не стоит указывать место, где была сделана фотография при размещении ее в социальных сетях.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4083627" y="5631873"/>
            <a:ext cx="613064" cy="4987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8082" y="290946"/>
            <a:ext cx="7334759" cy="1337732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/>
              <a:t>Лучшее средство для защиты от вирусов – это:</a:t>
            </a:r>
            <a:endParaRPr lang="ru-RU" dirty="0"/>
          </a:p>
        </p:txBody>
      </p: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2406453" y="2029325"/>
            <a:ext cx="5068887" cy="530225"/>
            <a:chOff x="1269" y="1296"/>
            <a:chExt cx="3193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18" y="1333"/>
              <a:ext cx="290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  <a:hlinkClick r:id="rId2" action="ppaction://hlinksldjump"/>
                </a:rPr>
                <a:t>Лицензионная операционная система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7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2425647" y="2988753"/>
            <a:ext cx="5070475" cy="549275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92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  <a:hlinkClick r:id="rId5" action="ppaction://hlinksldjump"/>
                </a:rPr>
                <a:t>Лицензионная антивирусная программа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14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7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8" name="Group 94"/>
          <p:cNvGrpSpPr>
            <a:grpSpLocks/>
          </p:cNvGrpSpPr>
          <p:nvPr/>
        </p:nvGrpSpPr>
        <p:grpSpPr bwMode="auto">
          <a:xfrm>
            <a:off x="2408040" y="3938510"/>
            <a:ext cx="5067300" cy="708024"/>
            <a:chOff x="1270" y="2191"/>
            <a:chExt cx="3192" cy="446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191"/>
              <a:ext cx="293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  <a:hlinkClick r:id="rId2" action="ppaction://hlinksldjump"/>
                </a:rPr>
                <a:t>Любая бесплатная антивирусная программа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4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7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sp>
        <p:nvSpPr>
          <p:cNvPr id="35" name="Управляющая кнопка: домой 34">
            <a:hlinkClick r:id="rId6" action="ppaction://hlinksldjump" highlightClick="1"/>
          </p:cNvPr>
          <p:cNvSpPr/>
          <p:nvPr/>
        </p:nvSpPr>
        <p:spPr>
          <a:xfrm>
            <a:off x="8177646" y="6130636"/>
            <a:ext cx="623454" cy="50915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26127" y="2058011"/>
            <a:ext cx="7310005" cy="28880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Операционная система, даже лицензионная, не защищает от вирусов. А бесплатная антивирусная программа распознает не все вирусы. Лицензионная программа постоянно обновляет свои базы, благодаря чему она может распознавать и уничтожать новые вирусы</a:t>
            </a:r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205345" y="311729"/>
            <a:ext cx="7355541" cy="13377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Совершенно верно!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551218" y="6005945"/>
            <a:ext cx="779318" cy="654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59873" y="1465729"/>
            <a:ext cx="7455477" cy="46025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Здравствуйте ребята! Перед вами игра по безопасному поведению в интернете. В ходе игры вы проверите свои знания по этой теме. И наверняка узнаете что-то новое.</a:t>
            </a:r>
          </a:p>
          <a:p>
            <a:r>
              <a:rPr lang="ru-RU" sz="3200" dirty="0" smtClean="0"/>
              <a:t>Скорее читайте правила и давайте играть!</a:t>
            </a:r>
            <a:endParaRPr lang="ru-RU" sz="3200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335982" y="5143499"/>
            <a:ext cx="1194954" cy="90400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564" y="124691"/>
            <a:ext cx="7365932" cy="2098964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Что означает тот факт, что после поиска информации, например, о собаках, на следующий день на любых страницах в интернете вы видите рекламу, связанную с собаками?</a:t>
            </a:r>
            <a:endParaRPr lang="ru-RU" sz="2800" dirty="0"/>
          </a:p>
        </p:txBody>
      </p: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2510363" y="2486525"/>
            <a:ext cx="5068887" cy="530225"/>
            <a:chOff x="1269" y="1296"/>
            <a:chExt cx="3193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  <a:hlinkClick r:id="rId2" action="ppaction://hlinksldjump"/>
                </a:rPr>
                <a:t>Ничего не значит, это совпадение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7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2519165" y="3404389"/>
            <a:ext cx="5070475" cy="549275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92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  <a:hlinkClick r:id="rId5" action="ppaction://hlinksldjump"/>
                </a:rPr>
                <a:t>Просто браузер запомнил то, что я искал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14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7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8" name="Group 94"/>
          <p:cNvGrpSpPr>
            <a:grpSpLocks/>
          </p:cNvGrpSpPr>
          <p:nvPr/>
        </p:nvGrpSpPr>
        <p:grpSpPr bwMode="auto">
          <a:xfrm>
            <a:off x="2511949" y="4332357"/>
            <a:ext cx="5067300" cy="842962"/>
            <a:chOff x="1270" y="2210"/>
            <a:chExt cx="3192" cy="531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49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10"/>
              <a:ext cx="2915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000000"/>
                  </a:solidFill>
                  <a:hlinkClick r:id="rId6" action="ppaction://hlinksldjump"/>
                </a:rPr>
                <a:t>Это означает, что за всеми пользователями в интернете осуществляется слежка. В данном случае с рекламно-маркетинговыми целями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grpSp>
          <p:nvGrpSpPr>
            <p:cNvPr id="24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7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sp>
        <p:nvSpPr>
          <p:cNvPr id="35" name="Управляющая кнопка: домой 34">
            <a:hlinkClick r:id="rId7" action="ppaction://hlinksldjump" highlightClick="1"/>
          </p:cNvPr>
          <p:cNvSpPr/>
          <p:nvPr/>
        </p:nvSpPr>
        <p:spPr>
          <a:xfrm>
            <a:off x="8125691" y="6130636"/>
            <a:ext cx="592282" cy="50915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049482" y="166256"/>
            <a:ext cx="7490623" cy="13377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Совершенно верно!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111828" y="1642375"/>
            <a:ext cx="7445086" cy="33868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На самом деле в интернете за всеми пользователями ведется наблюдение. Оно может быть безобидным, например, с целью рекламы. Этим занимаются маркетинговые агентства. А могут следить спецслужбы, например, с целью выявления людей, распространяющих экстремистские материалы. </a:t>
            </a:r>
            <a:endParaRPr lang="ru-RU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4094018" y="5663045"/>
            <a:ext cx="706582" cy="70658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8864" y="187037"/>
            <a:ext cx="7334759" cy="1496290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лучше поступить, если тебе пишут оскорбительные сообщения?</a:t>
            </a:r>
            <a:endParaRPr lang="ru-RU" dirty="0"/>
          </a:p>
        </p:txBody>
      </p: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2468799" y="2060498"/>
            <a:ext cx="5068887" cy="530225"/>
            <a:chOff x="1269" y="1296"/>
            <a:chExt cx="3193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  <a:hlinkClick r:id="rId2" action="ppaction://hlinksldjump"/>
                </a:rPr>
                <a:t>Написать оскорбление в ответ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7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2539947" y="3044173"/>
            <a:ext cx="5076825" cy="646113"/>
            <a:chOff x="1268" y="1752"/>
            <a:chExt cx="3198" cy="407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82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752"/>
              <a:ext cx="294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  <a:hlinkClick r:id="rId5" action="ppaction://hlinksldjump"/>
                </a:rPr>
                <a:t>Заблокировать обидчика или пожаловаться администратору. Сказать об этом взрослым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4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7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8" name="Group 94"/>
          <p:cNvGrpSpPr>
            <a:grpSpLocks/>
          </p:cNvGrpSpPr>
          <p:nvPr/>
        </p:nvGrpSpPr>
        <p:grpSpPr bwMode="auto">
          <a:xfrm>
            <a:off x="2491167" y="4093363"/>
            <a:ext cx="5073650" cy="708024"/>
            <a:chOff x="1270" y="2210"/>
            <a:chExt cx="3196" cy="446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82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10"/>
              <a:ext cx="2941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  <a:hlinkClick r:id="rId2" action="ppaction://hlinksldjump"/>
                </a:rPr>
                <a:t>Попытаться выяснить, зачем этот человек пишет тебе оскорбления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4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7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sp>
        <p:nvSpPr>
          <p:cNvPr id="35" name="Управляющая кнопка: домой 34">
            <a:hlinkClick r:id="rId6" action="ppaction://hlinksldjump" highlightClick="1"/>
          </p:cNvPr>
          <p:cNvSpPr/>
          <p:nvPr/>
        </p:nvSpPr>
        <p:spPr>
          <a:xfrm>
            <a:off x="8239991" y="6057901"/>
            <a:ext cx="509155" cy="5715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194955" y="1"/>
            <a:ext cx="7303586" cy="13377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Совершенно верно!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174173" y="1465729"/>
            <a:ext cx="7341177" cy="29088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Ни в коем случае не отвечайте оскорблениями на оскорбления. Единичный случай можно просто проигнорировать.</a:t>
            </a:r>
          </a:p>
          <a:p>
            <a:r>
              <a:rPr lang="ru-RU" dirty="0" smtClean="0"/>
              <a:t>Выяснять, зачем так человек делает тоже не стоит. Это бесполезно. Лучше внести обидчика в «черный список»</a:t>
            </a:r>
            <a:endParaRPr lang="ru-RU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4218709" y="5881255"/>
            <a:ext cx="737755" cy="5299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782" y="155862"/>
            <a:ext cx="7408718" cy="1828801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Чем может быть опасно виртуальное общение с незнакомыми людьми?</a:t>
            </a:r>
            <a:endParaRPr lang="ru-RU" dirty="0"/>
          </a:p>
        </p:txBody>
      </p: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2437626" y="2223436"/>
            <a:ext cx="5075237" cy="646113"/>
            <a:chOff x="1269" y="1235"/>
            <a:chExt cx="3197" cy="407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235"/>
              <a:ext cx="294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  <a:hlinkClick r:id="rId2" action="ppaction://hlinksldjump"/>
                </a:rPr>
                <a:t>Под незнакомцем может скрываться твой друг, который хочет подшутить над тобой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7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2436038" y="3128310"/>
            <a:ext cx="5086350" cy="646113"/>
            <a:chOff x="1268" y="1733"/>
            <a:chExt cx="3204" cy="407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733"/>
              <a:ext cx="294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  <a:hlinkClick r:id="rId5" action="ppaction://hlinksldjump"/>
                </a:rPr>
                <a:t>Собеседник может оказаться не тем, за кого себя выдает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4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7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8" name="Group 94"/>
          <p:cNvGrpSpPr>
            <a:grpSpLocks/>
          </p:cNvGrpSpPr>
          <p:nvPr/>
        </p:nvGrpSpPr>
        <p:grpSpPr bwMode="auto">
          <a:xfrm>
            <a:off x="2439213" y="3968674"/>
            <a:ext cx="5135563" cy="646112"/>
            <a:chOff x="1270" y="2210"/>
            <a:chExt cx="3235" cy="407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10"/>
              <a:ext cx="298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  <a:hlinkClick r:id="rId2" action="ppaction://hlinksldjump"/>
                </a:rPr>
                <a:t>Собеседник захочет встретиться с тобой лично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24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7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sp>
        <p:nvSpPr>
          <p:cNvPr id="56" name="Управляющая кнопка: домой 55">
            <a:hlinkClick r:id="rId6" action="ppaction://hlinksldjump" highlightClick="1"/>
          </p:cNvPr>
          <p:cNvSpPr/>
          <p:nvPr/>
        </p:nvSpPr>
        <p:spPr>
          <a:xfrm>
            <a:off x="8333509" y="6192982"/>
            <a:ext cx="540327" cy="46759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132609" y="176647"/>
            <a:ext cx="7376323" cy="13377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Совершенно верно!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184275" y="1860550"/>
            <a:ext cx="7331075" cy="431641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Последствиями общения с такими личностями могут быть следующие:</a:t>
            </a:r>
          </a:p>
          <a:p>
            <a:r>
              <a:rPr lang="ru-RU" dirty="0" smtClean="0"/>
              <a:t>Втягивание в секту;</a:t>
            </a:r>
          </a:p>
          <a:p>
            <a:r>
              <a:rPr lang="ru-RU" dirty="0" smtClean="0"/>
              <a:t>Потеря всех или части денег;</a:t>
            </a:r>
          </a:p>
          <a:p>
            <a:r>
              <a:rPr lang="ru-RU" dirty="0" smtClean="0"/>
              <a:t>Разглашение личной информации (пароли, переписка, личная жизнь)</a:t>
            </a:r>
          </a:p>
          <a:p>
            <a:r>
              <a:rPr lang="ru-RU" dirty="0" smtClean="0"/>
              <a:t>Попытки насилия со стороны интернет-знакомого (при встрече в реальности) </a:t>
            </a:r>
            <a:endParaRPr lang="ru-RU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4010891" y="6192982"/>
            <a:ext cx="789709" cy="6650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782" y="207819"/>
            <a:ext cx="7313977" cy="1537853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dirty="0" smtClean="0"/>
              <a:t>Что следует предпринять, если вы чувствуете, что за вами следят в интернете? </a:t>
            </a:r>
            <a:endParaRPr lang="ru-RU" dirty="0"/>
          </a:p>
        </p:txBody>
      </p: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2427235" y="2213477"/>
            <a:ext cx="5068887" cy="646113"/>
            <a:chOff x="1269" y="1268"/>
            <a:chExt cx="3193" cy="407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268"/>
              <a:ext cx="292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  <a:hlinkClick r:id="rId2" action="ppaction://hlinksldjump"/>
                </a:rPr>
                <a:t>В первую очередь просканировать компьютер </a:t>
              </a:r>
              <a:r>
                <a:rPr lang="ru-RU" dirty="0" err="1" smtClean="0">
                  <a:solidFill>
                    <a:srgbClr val="000000"/>
                  </a:solidFill>
                  <a:hlinkClick r:id="rId2" action="ppaction://hlinksldjump"/>
                </a:rPr>
                <a:t>антишпионской</a:t>
              </a:r>
              <a:r>
                <a:rPr lang="ru-RU" dirty="0" smtClean="0">
                  <a:solidFill>
                    <a:srgbClr val="000000"/>
                  </a:solidFill>
                  <a:hlinkClick r:id="rId2" action="ppaction://hlinksldjump"/>
                </a:rPr>
                <a:t> программой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7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2456820" y="3023536"/>
            <a:ext cx="5070475" cy="646113"/>
            <a:chOff x="1268" y="1739"/>
            <a:chExt cx="3194" cy="407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739"/>
              <a:ext cx="263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  <a:hlinkClick r:id="rId5" action="ppaction://hlinksldjump"/>
                </a:rPr>
                <a:t>Поменять пароли в социальных сетях и почтовом ящике 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4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7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8" name="Group 94"/>
          <p:cNvGrpSpPr>
            <a:grpSpLocks/>
          </p:cNvGrpSpPr>
          <p:nvPr/>
        </p:nvGrpSpPr>
        <p:grpSpPr bwMode="auto">
          <a:xfrm>
            <a:off x="2449604" y="3923502"/>
            <a:ext cx="5067300" cy="547687"/>
            <a:chOff x="1270" y="2247"/>
            <a:chExt cx="3192" cy="345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  <a:hlinkClick r:id="rId5" action="ppaction://hlinksldjump"/>
                </a:rPr>
                <a:t>Сказать о своих подозрениях родителям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24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7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sp>
        <p:nvSpPr>
          <p:cNvPr id="56" name="Управляющая кнопка: домой 55">
            <a:hlinkClick r:id="rId6" action="ppaction://hlinksldjump" highlightClick="1"/>
          </p:cNvPr>
          <p:cNvSpPr/>
          <p:nvPr/>
        </p:nvSpPr>
        <p:spPr>
          <a:xfrm>
            <a:off x="8198428" y="6141027"/>
            <a:ext cx="592282" cy="50915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381991" y="238992"/>
            <a:ext cx="7116550" cy="13377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Совершенно верно!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23555" y="1860551"/>
            <a:ext cx="7091795" cy="31686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следующем этапе удалите свои страницы в социальных сетях. Скрытие страниц или изменение настроек конфиденциальности будет недостаточно.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baseline="0" dirty="0" smtClean="0"/>
              <a:t>Заведите новый почтовый ящик взамен старого.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4249882" y="5787736"/>
            <a:ext cx="665018" cy="64423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1436" y="197428"/>
            <a:ext cx="7397105" cy="1337732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/>
              <a:t>Что такое </a:t>
            </a:r>
            <a:r>
              <a:rPr lang="ru-RU" dirty="0" err="1" smtClean="0"/>
              <a:t>кейлоггер</a:t>
            </a:r>
            <a:r>
              <a:rPr lang="ru-RU" dirty="0" smtClean="0"/>
              <a:t>?</a:t>
            </a:r>
            <a:endParaRPr lang="ru-RU" dirty="0"/>
          </a:p>
        </p:txBody>
      </p: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2437626" y="2309880"/>
            <a:ext cx="5068887" cy="530225"/>
            <a:chOff x="1269" y="1296"/>
            <a:chExt cx="3193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  <a:hlinkClick r:id="rId2" action="ppaction://hlinksldjump"/>
                </a:rPr>
                <a:t>Игровая клавиатура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7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2446429" y="3165398"/>
            <a:ext cx="5070475" cy="549275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  <a:hlinkClick r:id="rId2" action="ppaction://hlinksldjump"/>
                </a:rPr>
                <a:t>Антихакерская программа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4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7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8" name="Group 94"/>
          <p:cNvGrpSpPr>
            <a:grpSpLocks/>
          </p:cNvGrpSpPr>
          <p:nvPr/>
        </p:nvGrpSpPr>
        <p:grpSpPr bwMode="auto">
          <a:xfrm>
            <a:off x="2418431" y="4017020"/>
            <a:ext cx="5067300" cy="547687"/>
            <a:chOff x="1270" y="2247"/>
            <a:chExt cx="3192" cy="345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ru-RU" dirty="0" smtClean="0"/>
                <a:t>  </a:t>
              </a:r>
              <a:r>
                <a:rPr lang="ru-RU" dirty="0" smtClean="0">
                  <a:hlinkClick r:id="rId5" action="ppaction://hlinksldjump"/>
                </a:rPr>
                <a:t>Клавиатурный шпион для кражи паролей</a:t>
              </a:r>
              <a:endParaRPr lang="ru-RU" dirty="0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24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7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sp>
        <p:nvSpPr>
          <p:cNvPr id="35" name="Управляющая кнопка: домой 34">
            <a:hlinkClick r:id="rId6" action="ppaction://hlinksldjump" highlightClick="1"/>
          </p:cNvPr>
          <p:cNvSpPr/>
          <p:nvPr/>
        </p:nvSpPr>
        <p:spPr>
          <a:xfrm>
            <a:off x="8343900" y="6109855"/>
            <a:ext cx="644236" cy="51954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298864" y="1"/>
            <a:ext cx="7199677" cy="13377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Совершенно верно!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 noGrp="1"/>
          </p:cNvSpPr>
          <p:nvPr>
            <p:ph idx="1"/>
          </p:nvPr>
        </p:nvSpPr>
        <p:spPr>
          <a:xfrm>
            <a:off x="1298864" y="1465730"/>
            <a:ext cx="7216486" cy="32517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Эти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программы перехватывают вводимую пользователями информацию и отсылают по адресу, указанному мошенниками.</a:t>
            </a:r>
          </a:p>
          <a:p>
            <a:r>
              <a:rPr lang="ru-RU" baseline="0" dirty="0" smtClean="0"/>
              <a:t>Некоторые из таких программ активизируются только при посещении соответствующих сайтов: магазины, страницы </a:t>
            </a:r>
            <a:r>
              <a:rPr lang="ru-RU" baseline="0" dirty="0" err="1" smtClean="0"/>
              <a:t>онлайн-платежей</a:t>
            </a:r>
            <a:r>
              <a:rPr lang="ru-RU" dirty="0" smtClean="0"/>
              <a:t> и т.п.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4613564" y="5652655"/>
            <a:ext cx="633845" cy="6650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Игровое меню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4073" y="1371600"/>
            <a:ext cx="8572500" cy="5185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3617" y="1558636"/>
            <a:ext cx="1714500" cy="6546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           Правила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73696" y="1555414"/>
            <a:ext cx="1714500" cy="6546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hlinkClick r:id="rId3" action="ppaction://hlinksldjump"/>
              </a:rPr>
              <a:t>Полезная информация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11979" y="1541317"/>
            <a:ext cx="1714500" cy="6546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hlinkClick r:id="rId4" action="ppaction://hlinksldjump"/>
              </a:rPr>
              <a:t>Правила </a:t>
            </a:r>
            <a:r>
              <a:rPr lang="ru-RU" dirty="0" err="1" smtClean="0">
                <a:solidFill>
                  <a:schemeClr val="tx1"/>
                </a:solidFill>
                <a:hlinkClick r:id="rId4" action="ppaction://hlinksldjump"/>
              </a:rPr>
              <a:t>нетикета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Рисунок 9" descr="https://img.glyphs.co/img?src=aHR0cHM6Ly9zMy5tZWRpYWxvb3QuY29tL3Jlc291cmNlcy9pT1NfQXBwX0ljb25fS2l0XzVfODAweDUxOC0yLnBuZw&amp;q=90&amp;enlarge=true&amp;h=1036&amp;w=1600">
            <a:hlinkClick r:id="rId5" action="ppaction://hlinksldjump"/>
          </p:cNvPr>
          <p:cNvPicPr/>
          <p:nvPr/>
        </p:nvPicPr>
        <p:blipFill>
          <a:blip r:embed="rId6" cstate="print"/>
          <a:srcRect l="19401" t="2228" r="18867" b="3218"/>
          <a:stretch>
            <a:fillRect/>
          </a:stretch>
        </p:blipFill>
        <p:spPr bwMode="auto">
          <a:xfrm>
            <a:off x="623454" y="2755300"/>
            <a:ext cx="654627" cy="60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Мои документы\205 соц педагог\Аттестация\шаблоны презентаций\иконки\письмо.png">
            <a:hlinkClick r:id="rId7" action="ppaction://hlinksldjump"/>
          </p:cNvPr>
          <p:cNvPicPr/>
          <p:nvPr/>
        </p:nvPicPr>
        <p:blipFill>
          <a:blip r:embed="rId8" cstate="print"/>
          <a:srcRect l="1923" t="5288" r="4968" b="6731"/>
          <a:stretch>
            <a:fillRect/>
          </a:stretch>
        </p:blipFill>
        <p:spPr bwMode="auto">
          <a:xfrm>
            <a:off x="1436948" y="2743443"/>
            <a:ext cx="611025" cy="62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Мои документы\205 соц педагог\Аттестация\шаблоны презентаций\иконки\музыка.jpg">
            <a:hlinkClick r:id="rId9" action="ppaction://hlinksldjump"/>
          </p:cNvPr>
          <p:cNvPicPr/>
          <p:nvPr/>
        </p:nvPicPr>
        <p:blipFill>
          <a:blip r:embed="rId10" cstate="print"/>
          <a:srcRect l="18760" t="2244" r="18867" b="35417"/>
          <a:stretch>
            <a:fillRect/>
          </a:stretch>
        </p:blipFill>
        <p:spPr bwMode="auto">
          <a:xfrm>
            <a:off x="2244867" y="2753591"/>
            <a:ext cx="602241" cy="57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Мои документы\205 соц педагог\Аттестация\шаблоны презентаций\иконки\шаринг.jpg">
            <a:hlinkClick r:id="rId11" action="ppaction://hlinksldjump"/>
          </p:cNvPr>
          <p:cNvPicPr/>
          <p:nvPr/>
        </p:nvPicPr>
        <p:blipFill>
          <a:blip r:embed="rId12" cstate="print"/>
          <a:srcRect l="25972" t="11927" r="25953" b="11927"/>
          <a:stretch>
            <a:fillRect/>
          </a:stretch>
        </p:blipFill>
        <p:spPr bwMode="auto">
          <a:xfrm>
            <a:off x="3074821" y="2747097"/>
            <a:ext cx="665907" cy="59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Мои документы\205 соц педагог\Аттестация\шаблоны презентаций\иконки\папка.png">
            <a:hlinkClick r:id="rId13" action="ppaction://hlinksldjump"/>
          </p:cNvPr>
          <p:cNvPicPr/>
          <p:nvPr/>
        </p:nvPicPr>
        <p:blipFill>
          <a:blip r:embed="rId14" cstate="print"/>
          <a:srcRect l="4808" t="4487" r="4968" b="4968"/>
          <a:stretch>
            <a:fillRect/>
          </a:stretch>
        </p:blipFill>
        <p:spPr bwMode="auto">
          <a:xfrm>
            <a:off x="3840740" y="2706861"/>
            <a:ext cx="544224" cy="60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D:\Мои документы\205 соц педагог\Аттестация\шаблоны презентаций\иконки\мобильный телефон.png">
            <a:hlinkClick r:id="rId15" action="ppaction://hlinksldjump"/>
          </p:cNvPr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866" y="2671329"/>
            <a:ext cx="591415" cy="66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D:\Мои документы\205 соц педагог\Аттестация\шаблоны презентаций\иконки\галочка.jpg">
            <a:hlinkClick r:id="rId17" action="ppaction://hlinksldjump"/>
          </p:cNvPr>
          <p:cNvPicPr/>
          <p:nvPr/>
        </p:nvPicPr>
        <p:blipFill>
          <a:blip r:embed="rId18" cstate="print"/>
          <a:srcRect l="6404" t="5911" r="6404" b="7143"/>
          <a:stretch>
            <a:fillRect/>
          </a:stretch>
        </p:blipFill>
        <p:spPr bwMode="auto">
          <a:xfrm>
            <a:off x="5387134" y="2665701"/>
            <a:ext cx="618811" cy="55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D:\Мои документы\205 соц педагог\Аттестация\шаблоны презентаций\иконки\экологичность_безопасность.png">
            <a:hlinkClick r:id="rId19" action="ppaction://hlinksldjump"/>
          </p:cNvPr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271347" y="2665701"/>
            <a:ext cx="61782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D:\Мои документы\205 соц педагог\Аттестация\шаблоны презентаций\иконки\почта.jpg">
            <a:hlinkClick r:id="rId21" action="ppaction://hlinksldjump"/>
          </p:cNvPr>
          <p:cNvPicPr/>
          <p:nvPr/>
        </p:nvPicPr>
        <p:blipFill>
          <a:blip r:embed="rId22" cstate="print"/>
          <a:srcRect l="10341" t="5764" r="9457" b="8020"/>
          <a:stretch>
            <a:fillRect/>
          </a:stretch>
        </p:blipFill>
        <p:spPr bwMode="auto">
          <a:xfrm>
            <a:off x="7119077" y="2635393"/>
            <a:ext cx="653324" cy="59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D:\Мои документы\205 соц педагог\Аттестация\шаблоны презентаций\иконки\чаты.jpg">
            <a:hlinkClick r:id="rId23" action="ppaction://hlinksldjump"/>
          </p:cNvPr>
          <p:cNvPicPr/>
          <p:nvPr/>
        </p:nvPicPr>
        <p:blipFill>
          <a:blip r:embed="rId24" cstate="print"/>
          <a:srcRect l="7273" t="7475" r="7475" b="7071"/>
          <a:stretch>
            <a:fillRect/>
          </a:stretch>
        </p:blipFill>
        <p:spPr bwMode="auto">
          <a:xfrm>
            <a:off x="8001000" y="2628087"/>
            <a:ext cx="602674" cy="60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D:\Мои документы\205 соц педагог\Аттестация\шаблоны презентаций\иконки\одноглазый чудик.jpg">
            <a:hlinkClick r:id="rId25" action="ppaction://hlinksldjump"/>
          </p:cNvPr>
          <p:cNvPicPr/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70433" y="3845360"/>
            <a:ext cx="666086" cy="65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D:\Мои документы\205 соц педагог\Аттестация\шаблоны презентаций\иконки\две стрелочки.png">
            <a:hlinkClick r:id="rId27" action="ppaction://hlinksldjump"/>
          </p:cNvPr>
          <p:cNvPicPr/>
          <p:nvPr/>
        </p:nvPicPr>
        <p:blipFill>
          <a:blip r:embed="rId28" cstate="print"/>
          <a:srcRect l="3580" t="3819" r="3580" b="3580"/>
          <a:stretch>
            <a:fillRect/>
          </a:stretch>
        </p:blipFill>
        <p:spPr bwMode="auto">
          <a:xfrm>
            <a:off x="1444054" y="3823196"/>
            <a:ext cx="647700" cy="64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D:\Мои документы\205 соц педагог\Аттестация\шаблоны презентаций\иконки\фотоаппарат.png">
            <a:hlinkClick r:id="rId29" action="ppaction://hlinksldjump"/>
          </p:cNvPr>
          <p:cNvPicPr/>
          <p:nvPr/>
        </p:nvPicPr>
        <p:blipFill>
          <a:blip r:embed="rId30" cstate="print"/>
          <a:srcRect l="10563" t="17370" r="9390" b="16432"/>
          <a:stretch>
            <a:fillRect/>
          </a:stretch>
        </p:blipFill>
        <p:spPr bwMode="auto">
          <a:xfrm>
            <a:off x="2298596" y="3907948"/>
            <a:ext cx="601678" cy="58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D:\Мои документы\205 соц педагог\Аттестация\шаблоны презентаций\иконки\настройки.png">
            <a:hlinkClick r:id="rId31" action="ppaction://hlinksldjump"/>
          </p:cNvPr>
          <p:cNvPicPr/>
          <p:nvPr/>
        </p:nvPicPr>
        <p:blipFill>
          <a:blip r:embed="rId32" cstate="print"/>
          <a:srcRect l="3250" t="3000" r="3500" b="3250"/>
          <a:stretch>
            <a:fillRect/>
          </a:stretch>
        </p:blipFill>
        <p:spPr bwMode="auto">
          <a:xfrm>
            <a:off x="3098319" y="3875810"/>
            <a:ext cx="569671" cy="62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D:\Мои документы\205 соц педагог\Аттестация\шаблоны презентаций\иконки\коробка.png">
            <a:hlinkClick r:id="rId33" action="ppaction://hlinksldjump"/>
          </p:cNvPr>
          <p:cNvPicPr/>
          <p:nvPr/>
        </p:nvPicPr>
        <p:blipFill>
          <a:blip r:embed="rId34" cstate="print"/>
          <a:srcRect l="7311" t="8000" r="8255" b="8471"/>
          <a:stretch>
            <a:fillRect/>
          </a:stretch>
        </p:blipFill>
        <p:spPr bwMode="auto">
          <a:xfrm>
            <a:off x="3932205" y="3873120"/>
            <a:ext cx="609587" cy="64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D:\Мои документы\205 соц педагог\Аттестация\шаблоны презентаций\иконки\человечек.png">
            <a:hlinkClick r:id="rId35" action="ppaction://hlinksldjump"/>
          </p:cNvPr>
          <p:cNvPicPr/>
          <p:nvPr/>
        </p:nvPicPr>
        <p:blipFill>
          <a:blip r:embed="rId36" cstate="print"/>
          <a:srcRect l="6734" t="6731" r="6841" b="6570"/>
          <a:stretch>
            <a:fillRect/>
          </a:stretch>
        </p:blipFill>
        <p:spPr bwMode="auto">
          <a:xfrm>
            <a:off x="4741632" y="3846226"/>
            <a:ext cx="579721" cy="65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D:\Мои документы\205 соц педагог\Аттестация\шаблоны презентаций\иконки\инстаграм.jpg">
            <a:hlinkClick r:id="rId37" action="ppaction://hlinksldjump"/>
          </p:cNvPr>
          <p:cNvPicPr/>
          <p:nvPr/>
        </p:nvPicPr>
        <p:blipFill>
          <a:blip r:embed="rId38" cstate="print"/>
          <a:srcRect l="16175" t="15517" r="16104" b="15948"/>
          <a:stretch>
            <a:fillRect/>
          </a:stretch>
        </p:blipFill>
        <p:spPr bwMode="auto">
          <a:xfrm>
            <a:off x="5486998" y="3834245"/>
            <a:ext cx="602076" cy="6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D:\Мои документы\205 соц педагог\Аттестация\шаблоны презентаций\иконки\вконтакте.jpg">
            <a:hlinkClick r:id="rId39" action="ppaction://hlinksldjump"/>
          </p:cNvPr>
          <p:cNvPicPr/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6295592" y="3813464"/>
            <a:ext cx="655925" cy="58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D:\Мои документы\205 соц педагог\Аттестация\шаблоны презентаций\иконки\значок настроек.png">
            <a:hlinkClick r:id="rId41" action="ppaction://hlinksldjump"/>
          </p:cNvPr>
          <p:cNvPicPr/>
          <p:nvPr/>
        </p:nvPicPr>
        <p:blipFill>
          <a:blip r:embed="rId42" cstate="print"/>
          <a:srcRect l="2857" r="3117" b="2597"/>
          <a:stretch>
            <a:fillRect/>
          </a:stretch>
        </p:blipFill>
        <p:spPr bwMode="auto">
          <a:xfrm>
            <a:off x="1477634" y="4953001"/>
            <a:ext cx="685125" cy="72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D:\Мои документы\205 соц педагог\Аттестация\шаблоны презентаций\иконки\два человечка.png">
            <a:hlinkClick r:id="rId43" action="ppaction://hlinksldjump"/>
          </p:cNvPr>
          <p:cNvPicPr/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7102186" y="3782291"/>
            <a:ext cx="670213" cy="62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D:\Мои документы\205 соц педагог\Аттестация\шаблоны презентаций\иконки\жучок.png">
            <a:hlinkClick r:id="rId45" action="ppaction://hlinksldjump"/>
          </p:cNvPr>
          <p:cNvPicPr/>
          <p:nvPr/>
        </p:nvPicPr>
        <p:blipFill>
          <a:blip r:embed="rId46" cstate="print"/>
          <a:srcRect l="21794" t="7160" r="21957" b="9069"/>
          <a:stretch>
            <a:fillRect/>
          </a:stretch>
        </p:blipFill>
        <p:spPr bwMode="auto">
          <a:xfrm>
            <a:off x="7975138" y="3766820"/>
            <a:ext cx="638926" cy="6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D:\Мои документы\205 соц педагог\Аттестация\шаблоны презентаций\иконки\телефон с человеком.png">
            <a:hlinkClick r:id="rId47" action="ppaction://hlinksldjump"/>
          </p:cNvPr>
          <p:cNvPicPr/>
          <p:nvPr/>
        </p:nvPicPr>
        <p:blipFill>
          <a:blip r:embed="rId48" cstate="print"/>
          <a:srcRect l="2887" t="4199" r="4199" b="4987"/>
          <a:stretch>
            <a:fillRect/>
          </a:stretch>
        </p:blipFill>
        <p:spPr bwMode="auto">
          <a:xfrm>
            <a:off x="593489" y="5006016"/>
            <a:ext cx="685800" cy="67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D:\Мои документы\205 соц педагог\Аттестация\шаблоны презентаций\иконки\сердечко.png">
            <a:hlinkClick r:id="rId49" action="ppaction://hlinksldjump"/>
          </p:cNvPr>
          <p:cNvPicPr/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2315873" y="4987637"/>
            <a:ext cx="614363" cy="66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D:\Мои документы\205 соц педагог\Аттестация\шаблоны презентаций\иконки\горы.jpg">
            <a:hlinkClick r:id="rId51" action="ppaction://hlinksldjump"/>
          </p:cNvPr>
          <p:cNvPicPr/>
          <p:nvPr/>
        </p:nvPicPr>
        <p:blipFill>
          <a:blip r:embed="rId52" cstate="print"/>
          <a:srcRect l="19917" t="9945" r="20332" b="10773"/>
          <a:stretch>
            <a:fillRect/>
          </a:stretch>
        </p:blipFill>
        <p:spPr bwMode="auto">
          <a:xfrm>
            <a:off x="3112941" y="5036684"/>
            <a:ext cx="607003" cy="57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D:\Мои документы\205 соц педагог\Аттестация\шаблоны презентаций\иконки\надежность пароля.png">
            <a:hlinkClick r:id="rId53" action="ppaction://hlinksldjump"/>
          </p:cNvPr>
          <p:cNvPicPr/>
          <p:nvPr/>
        </p:nvPicPr>
        <p:blipFill>
          <a:blip r:embed="rId54" cstate="print"/>
          <a:srcRect l="3662" t="3944" r="4507" b="2817"/>
          <a:stretch>
            <a:fillRect/>
          </a:stretch>
        </p:blipFill>
        <p:spPr bwMode="auto">
          <a:xfrm>
            <a:off x="3958935" y="5030066"/>
            <a:ext cx="665019" cy="6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D:\Мои документы\205 соц педагог\Аттестация\шаблоны презентаций\иконки\андроид.jpg">
            <a:hlinkClick r:id="rId55" action="ppaction://hlinksldjump"/>
          </p:cNvPr>
          <p:cNvPicPr/>
          <p:nvPr/>
        </p:nvPicPr>
        <p:blipFill>
          <a:blip r:embed="rId56" cstate="print"/>
          <a:srcRect l="7713" r="7989"/>
          <a:stretch>
            <a:fillRect/>
          </a:stretch>
        </p:blipFill>
        <p:spPr bwMode="auto">
          <a:xfrm>
            <a:off x="4795838" y="5014046"/>
            <a:ext cx="597044" cy="6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D:\Мои документы\205 соц педагог\Аттестация\шаблоны презентаций\иконки\тогровая корзина.jpg">
            <a:hlinkClick r:id="rId57" action="ppaction://hlinksldjump"/>
          </p:cNvPr>
          <p:cNvPicPr/>
          <p:nvPr/>
        </p:nvPicPr>
        <p:blipFill>
          <a:blip r:embed="rId58" cstate="print"/>
          <a:srcRect l="19241" t="9263" r="20470" b="26465"/>
          <a:stretch>
            <a:fillRect/>
          </a:stretch>
        </p:blipFill>
        <p:spPr bwMode="auto">
          <a:xfrm>
            <a:off x="5610655" y="5006252"/>
            <a:ext cx="582327" cy="63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D:\Мои документы\205 соц педагог\Аттестация\шаблоны презентаций\иконки\безопасность.png">
            <a:hlinkClick r:id="rId59" action="ppaction://hlinksldjump"/>
          </p:cNvPr>
          <p:cNvPicPr/>
          <p:nvPr/>
        </p:nvPicPr>
        <p:blipFill>
          <a:blip r:embed="rId60" cstate="print"/>
          <a:srcRect l="11354" t="2632" r="9685" b="7895"/>
          <a:stretch>
            <a:fillRect/>
          </a:stretch>
        </p:blipFill>
        <p:spPr bwMode="auto">
          <a:xfrm>
            <a:off x="6369627" y="5007986"/>
            <a:ext cx="633845" cy="58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D:\Мои документы\205 соц педагог\Аттестация\шаблоны презентаций\иконки\телефон с приложениями.jpg">
            <a:hlinkClick r:id="rId61" action="ppaction://hlinksldjump"/>
          </p:cNvPr>
          <p:cNvPicPr/>
          <p:nvPr/>
        </p:nvPicPr>
        <p:blipFill>
          <a:blip r:embed="rId62" cstate="print"/>
          <a:srcRect l="14110" r="13877"/>
          <a:stretch>
            <a:fillRect/>
          </a:stretch>
        </p:blipFill>
        <p:spPr bwMode="auto">
          <a:xfrm>
            <a:off x="7135050" y="4998027"/>
            <a:ext cx="730870" cy="59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D:\Мои документы\205 соц педагог\Аттестация\шаблоны презентаций\иконки\пикаса.jpg">
            <a:hlinkClick r:id="rId63" action="ppaction://hlinksldjump"/>
          </p:cNvPr>
          <p:cNvPicPr/>
          <p:nvPr/>
        </p:nvPicPr>
        <p:blipFill>
          <a:blip r:embed="rId64" cstate="print"/>
          <a:srcRect/>
          <a:stretch>
            <a:fillRect/>
          </a:stretch>
        </p:blipFill>
        <p:spPr bwMode="auto">
          <a:xfrm>
            <a:off x="8039099" y="4984171"/>
            <a:ext cx="658091" cy="59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D:\Мои документы\205 соц педагог\Аттестация\шаблоны презентаций\иконки\человек.png"/>
          <p:cNvPicPr/>
          <p:nvPr/>
        </p:nvPicPr>
        <p:blipFill>
          <a:blip r:embed="rId65" cstate="print"/>
          <a:srcRect/>
          <a:stretch>
            <a:fillRect/>
          </a:stretch>
        </p:blipFill>
        <p:spPr bwMode="auto">
          <a:xfrm>
            <a:off x="7508731" y="1554741"/>
            <a:ext cx="689697" cy="61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D:\Мои документы\205 соц педагог\Аттестация\шаблоны презентаций\иконки\настройки к телефону.png"/>
          <p:cNvPicPr/>
          <p:nvPr/>
        </p:nvPicPr>
        <p:blipFill>
          <a:blip r:embed="rId66" cstate="print"/>
          <a:srcRect/>
          <a:stretch>
            <a:fillRect/>
          </a:stretch>
        </p:blipFill>
        <p:spPr bwMode="auto">
          <a:xfrm>
            <a:off x="867206" y="1542617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 descr="http://icons.iconarchive.com/icons/alecive/flatwoken/512/Apps-Apport-icon.png"/>
          <p:cNvPicPr/>
          <p:nvPr/>
        </p:nvPicPr>
        <p:blipFill>
          <a:blip r:embed="rId67" cstate="print"/>
          <a:srcRect l="3711" t="3711" r="3906" b="3906"/>
          <a:stretch>
            <a:fillRect/>
          </a:stretch>
        </p:blipFill>
        <p:spPr bwMode="auto">
          <a:xfrm>
            <a:off x="4750378" y="1529195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5735" y="259773"/>
            <a:ext cx="7293196" cy="1901535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dirty="0" smtClean="0"/>
              <a:t>Нужно ли просить у своих одноклассников разрешение, чтобы выложить фото с ними в интернете?</a:t>
            </a:r>
            <a:endParaRPr lang="ru-RU" dirty="0"/>
          </a:p>
        </p:txBody>
      </p: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2448017" y="2673562"/>
            <a:ext cx="5068887" cy="530225"/>
            <a:chOff x="1269" y="1296"/>
            <a:chExt cx="3193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  <a:hlinkClick r:id="rId2" action="ppaction://hlinksldjump"/>
                </a:rPr>
                <a:t>Да, нужно письменное разрешение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7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2498383" y="3487517"/>
            <a:ext cx="5070475" cy="549275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  <a:hlinkClick r:id="rId2" action="ppaction://hlinksldjump"/>
                </a:rPr>
                <a:t>Нет, это не обязательно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14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7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8" name="Group 94"/>
          <p:cNvGrpSpPr>
            <a:grpSpLocks/>
          </p:cNvGrpSpPr>
          <p:nvPr/>
        </p:nvGrpSpPr>
        <p:grpSpPr bwMode="auto">
          <a:xfrm>
            <a:off x="2491168" y="4318357"/>
            <a:ext cx="5067300" cy="547687"/>
            <a:chOff x="1270" y="2247"/>
            <a:chExt cx="3192" cy="345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  <a:hlinkClick r:id="rId5" action="ppaction://hlinksldjump"/>
                </a:rPr>
                <a:t>Да, можно устное разрешение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4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7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sp>
        <p:nvSpPr>
          <p:cNvPr id="56" name="Управляющая кнопка: домой 55">
            <a:hlinkClick r:id="rId6" action="ppaction://hlinksldjump" highlightClick="1"/>
          </p:cNvPr>
          <p:cNvSpPr/>
          <p:nvPr/>
        </p:nvSpPr>
        <p:spPr>
          <a:xfrm>
            <a:off x="8208819" y="6141029"/>
            <a:ext cx="561108" cy="4675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298864" y="1"/>
            <a:ext cx="7199677" cy="13377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Совершенно верно!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 noGrp="1"/>
          </p:cNvSpPr>
          <p:nvPr>
            <p:ph idx="1"/>
          </p:nvPr>
        </p:nvSpPr>
        <p:spPr>
          <a:xfrm>
            <a:off x="1298864" y="1465729"/>
            <a:ext cx="7216486" cy="27218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Обязательно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спрашивайте согласие. </a:t>
            </a:r>
            <a:r>
              <a:rPr lang="ru-RU" dirty="0" smtClean="0"/>
              <a:t>Об этом говорит статья 152.1 ГК РФ. Охрана изображения гражданина. </a:t>
            </a:r>
          </a:p>
          <a:p>
            <a:r>
              <a:rPr lang="ru-RU" dirty="0" smtClean="0"/>
              <a:t>В противном случае человек может потребовать удалить эту фотографию.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 smtClean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4364182" y="6026727"/>
            <a:ext cx="737754" cy="60267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955" y="301337"/>
            <a:ext cx="7324368" cy="1337732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/>
              <a:t>Для чего используется брандмауэр?</a:t>
            </a:r>
            <a:endParaRPr lang="ru-RU" dirty="0"/>
          </a:p>
        </p:txBody>
      </p: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2448016" y="2320271"/>
            <a:ext cx="5068887" cy="530225"/>
            <a:chOff x="1269" y="1296"/>
            <a:chExt cx="3193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  <a:hlinkClick r:id="rId2" action="ppaction://hlinksldjump"/>
                </a:rPr>
                <a:t>Для защиты от вирусов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7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2456820" y="3066111"/>
            <a:ext cx="5118100" cy="923926"/>
            <a:chOff x="1268" y="1720"/>
            <a:chExt cx="3224" cy="582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480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720"/>
              <a:ext cx="2967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  <a:hlinkClick r:id="rId5" action="ppaction://hlinksldjump"/>
                </a:rPr>
                <a:t>Для отслеживания подозрительных соединений, блокировки портов, ненужных для работы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4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7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8" name="Group 94"/>
          <p:cNvGrpSpPr>
            <a:grpSpLocks/>
          </p:cNvGrpSpPr>
          <p:nvPr/>
        </p:nvGrpSpPr>
        <p:grpSpPr bwMode="auto">
          <a:xfrm>
            <a:off x="2501558" y="4183275"/>
            <a:ext cx="5067300" cy="547687"/>
            <a:chOff x="1270" y="2247"/>
            <a:chExt cx="3192" cy="345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  <a:hlinkClick r:id="rId2" action="ppaction://hlinksldjump"/>
                </a:rPr>
                <a:t>Для поиска информации в интернете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24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7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sp>
        <p:nvSpPr>
          <p:cNvPr id="56" name="Управляющая кнопка: домой 55">
            <a:hlinkClick r:id="rId6" action="ppaction://hlinksldjump" highlightClick="1"/>
          </p:cNvPr>
          <p:cNvSpPr/>
          <p:nvPr/>
        </p:nvSpPr>
        <p:spPr>
          <a:xfrm>
            <a:off x="8239992" y="6099463"/>
            <a:ext cx="602672" cy="52993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298864" y="1"/>
            <a:ext cx="7199677" cy="13377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Совершенно верно!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 noGrp="1"/>
          </p:cNvSpPr>
          <p:nvPr>
            <p:ph idx="1"/>
          </p:nvPr>
        </p:nvSpPr>
        <p:spPr>
          <a:xfrm>
            <a:off x="1298864" y="1465729"/>
            <a:ext cx="7216486" cy="44778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ru-RU" dirty="0" smtClean="0"/>
              <a:t>Брандмауэр (или </a:t>
            </a:r>
            <a:r>
              <a:rPr lang="ru-RU" dirty="0" err="1" smtClean="0"/>
              <a:t>Firewall</a:t>
            </a:r>
            <a:r>
              <a:rPr lang="ru-RU" dirty="0" smtClean="0"/>
              <a:t>) – это программный комплекс, который служит для защиты компьютера от взлома хакерами, а также всевозможных вирусов и «</a:t>
            </a:r>
            <a:r>
              <a:rPr lang="ru-RU" dirty="0" err="1" smtClean="0"/>
              <a:t>троянов</a:t>
            </a:r>
            <a:r>
              <a:rPr lang="ru-RU" dirty="0" smtClean="0"/>
              <a:t>». Благодаря данной системе повышается степень безопасности работы в сети и отражаются многие атаки на компьютер за счёт фильтрации некоторых информационных пакетов. Именно поэтому настоятельно рекомендуется не отключать брандмауэр.</a:t>
            </a:r>
          </a:p>
          <a:p>
            <a:endParaRPr lang="ru-RU" dirty="0" smtClean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4509655" y="6172200"/>
            <a:ext cx="623454" cy="5507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7690" y="249383"/>
            <a:ext cx="7199677" cy="1337732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/>
              <a:t>К чему может привести интернет-зависимость?</a:t>
            </a:r>
            <a:endParaRPr lang="ru-RU" dirty="0"/>
          </a:p>
        </p:txBody>
      </p: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2448017" y="2213621"/>
            <a:ext cx="5075237" cy="646113"/>
            <a:chOff x="1269" y="1255"/>
            <a:chExt cx="3197" cy="407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255"/>
              <a:ext cx="294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  <a:hlinkClick r:id="rId2" action="ppaction://hlinksldjump"/>
                </a:rPr>
                <a:t>К потере денег, т.к. быстро заканчивается интернет-трафик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7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2446429" y="3044316"/>
            <a:ext cx="5138738" cy="646113"/>
            <a:chOff x="1268" y="1739"/>
            <a:chExt cx="3237" cy="407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739"/>
              <a:ext cx="298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  <a:hlinkClick r:id="rId5" action="ppaction://hlinksldjump"/>
                </a:rPr>
                <a:t>У человека теряется способность адекватно воспринимать ситуацию, принимать решения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4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7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8" name="Group 94"/>
          <p:cNvGrpSpPr>
            <a:grpSpLocks/>
          </p:cNvGrpSpPr>
          <p:nvPr/>
        </p:nvGrpSpPr>
        <p:grpSpPr bwMode="auto">
          <a:xfrm>
            <a:off x="2449604" y="3985847"/>
            <a:ext cx="5067300" cy="547687"/>
            <a:chOff x="1270" y="2247"/>
            <a:chExt cx="3192" cy="345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  <a:hlinkClick r:id="rId2" action="ppaction://hlinksldjump"/>
                </a:rPr>
                <a:t>К потере друзей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24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7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sp>
        <p:nvSpPr>
          <p:cNvPr id="56" name="Управляющая кнопка: домой 55">
            <a:hlinkClick r:id="rId6" action="ppaction://hlinksldjump" highlightClick="1"/>
          </p:cNvPr>
          <p:cNvSpPr/>
          <p:nvPr/>
        </p:nvSpPr>
        <p:spPr>
          <a:xfrm>
            <a:off x="8219209" y="6130637"/>
            <a:ext cx="675409" cy="4987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298864" y="1"/>
            <a:ext cx="7199677" cy="13377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Совершенно верно!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 noGrp="1"/>
          </p:cNvSpPr>
          <p:nvPr>
            <p:ph idx="1"/>
          </p:nvPr>
        </p:nvSpPr>
        <p:spPr>
          <a:xfrm>
            <a:off x="1298864" y="1465729"/>
            <a:ext cx="7216486" cy="44778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ru-RU" dirty="0" smtClean="0"/>
              <a:t>Это актуально для детей и взрослых, которые игнорируют работу, учебу, своих близких.</a:t>
            </a:r>
          </a:p>
          <a:p>
            <a:r>
              <a:rPr lang="ru-RU" dirty="0" smtClean="0"/>
              <a:t>Человек впадает в панику, если не может проверить почту, обновить ленту в социальных сетях или ответить на сообщения.</a:t>
            </a:r>
          </a:p>
          <a:p>
            <a:r>
              <a:rPr lang="ru-RU" dirty="0" smtClean="0"/>
              <a:t>Человек практически полностью теряет волю и не может отказаться от интернета.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4052454" y="5943600"/>
            <a:ext cx="893619" cy="7585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8864" y="197427"/>
            <a:ext cx="7199677" cy="2296391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3200" dirty="0" smtClean="0"/>
              <a:t>Как правильно поступить, если на экране устройства появилось окно с требованием заплатить штраф за незаконное скачивание информации?</a:t>
            </a:r>
            <a:endParaRPr lang="ru-RU" sz="3200" dirty="0"/>
          </a:p>
        </p:txBody>
      </p: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2468798" y="2764339"/>
            <a:ext cx="5068887" cy="646113"/>
            <a:chOff x="1269" y="1255"/>
            <a:chExt cx="3193" cy="407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255"/>
              <a:ext cx="282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  <a:hlinkClick r:id="rId2" action="ppaction://hlinksldjump"/>
                </a:rPr>
                <a:t>Закрыть страницу с этой надписью и проверить устройство на вирусы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7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2477602" y="3747290"/>
            <a:ext cx="5070475" cy="549275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  <a:hlinkClick r:id="rId5" action="ppaction://hlinksldjump"/>
                </a:rPr>
                <a:t>Заплатить штраф по указанному адресу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4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7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8" name="Group 94"/>
          <p:cNvGrpSpPr>
            <a:grpSpLocks/>
          </p:cNvGrpSpPr>
          <p:nvPr/>
        </p:nvGrpSpPr>
        <p:grpSpPr bwMode="auto">
          <a:xfrm>
            <a:off x="2501558" y="4665731"/>
            <a:ext cx="5302250" cy="646112"/>
            <a:chOff x="1270" y="2204"/>
            <a:chExt cx="3340" cy="407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04"/>
              <a:ext cx="308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  <a:hlinkClick r:id="rId5" action="ppaction://hlinksldjump"/>
                </a:rPr>
                <a:t>Пройти по ссылкам, которые указаны в сообщении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24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7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sp>
        <p:nvSpPr>
          <p:cNvPr id="56" name="Управляющая кнопка: домой 55">
            <a:hlinkClick r:id="rId6" action="ppaction://hlinksldjump" highlightClick="1"/>
          </p:cNvPr>
          <p:cNvSpPr/>
          <p:nvPr/>
        </p:nvSpPr>
        <p:spPr>
          <a:xfrm>
            <a:off x="8063345" y="5995555"/>
            <a:ext cx="800100" cy="6130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298864" y="1"/>
            <a:ext cx="7199677" cy="13377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Совершенно верно!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 noGrp="1"/>
          </p:cNvSpPr>
          <p:nvPr>
            <p:ph idx="1"/>
          </p:nvPr>
        </p:nvSpPr>
        <p:spPr>
          <a:xfrm>
            <a:off x="1298864" y="1465729"/>
            <a:ext cx="7216486" cy="33140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Это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обыкновенный шантаж. Требование заплатить штраф за скачивание информации или посещение каких-либо ресурсов – явный признак мошенничества.</a:t>
            </a:r>
          </a:p>
          <a:p>
            <a:r>
              <a:rPr lang="ru-RU" baseline="0" dirty="0" smtClean="0"/>
              <a:t>Правоохранительные органы в подобных случаях действуют иначе:</a:t>
            </a:r>
            <a:r>
              <a:rPr lang="ru-RU" dirty="0" smtClean="0"/>
              <a:t> заводится дело о правонарушении, высылается повестка.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4416136" y="5766955"/>
            <a:ext cx="852055" cy="7793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782" y="155865"/>
            <a:ext cx="7334759" cy="1337732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dirty="0" smtClean="0"/>
              <a:t>Нужно ли соблюдать в интернете правила вежливости?</a:t>
            </a:r>
            <a:endParaRPr lang="ru-RU" dirty="0"/>
          </a:p>
        </p:txBody>
      </p: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2437626" y="1852680"/>
            <a:ext cx="5068887" cy="530225"/>
            <a:chOff x="1269" y="1296"/>
            <a:chExt cx="3193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  <a:hlinkClick r:id="rId2" action="ppaction://hlinksldjump"/>
                </a:rPr>
                <a:t>Конечно, как и в реальной жизни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7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2436038" y="2614680"/>
            <a:ext cx="5070475" cy="549275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  <a:hlinkClick r:id="rId5" action="ppaction://hlinksldjump"/>
                </a:rPr>
                <a:t>Только с друзьями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14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7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8" name="Group 94"/>
          <p:cNvGrpSpPr>
            <a:grpSpLocks/>
          </p:cNvGrpSpPr>
          <p:nvPr/>
        </p:nvGrpSpPr>
        <p:grpSpPr bwMode="auto">
          <a:xfrm>
            <a:off x="2439213" y="3362393"/>
            <a:ext cx="5067300" cy="547687"/>
            <a:chOff x="1270" y="2247"/>
            <a:chExt cx="3192" cy="345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  <a:hlinkClick r:id="rId5" action="ppaction://hlinksldjump"/>
                </a:rPr>
                <a:t>Нет, в интернете это необязательно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4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7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sp>
        <p:nvSpPr>
          <p:cNvPr id="35" name="Управляющая кнопка: домой 34">
            <a:hlinkClick r:id="rId6" action="ppaction://hlinksldjump" highlightClick="1"/>
          </p:cNvPr>
          <p:cNvSpPr/>
          <p:nvPr/>
        </p:nvSpPr>
        <p:spPr>
          <a:xfrm>
            <a:off x="8073737" y="6151418"/>
            <a:ext cx="696190" cy="52993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298864" y="1"/>
            <a:ext cx="7199677" cy="13377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Совершенно верно!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 noGrp="1"/>
          </p:cNvSpPr>
          <p:nvPr>
            <p:ph idx="1"/>
          </p:nvPr>
        </p:nvSpPr>
        <p:spPr>
          <a:xfrm>
            <a:off x="1298864" y="1465729"/>
            <a:ext cx="7216486" cy="44778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интернете действуют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такие же правила, как и в реальной жизни.</a:t>
            </a:r>
          </a:p>
          <a:p>
            <a:r>
              <a:rPr lang="ru-RU" baseline="0" dirty="0" smtClean="0"/>
              <a:t>Существует</a:t>
            </a:r>
            <a:r>
              <a:rPr lang="ru-RU" dirty="0" smtClean="0"/>
              <a:t> такой термин – НЕТИКЕТ. Это свод правил для общения в Сети, ведения переписок, обмена мнениями, знаниями и прочее.</a:t>
            </a:r>
          </a:p>
          <a:p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Помни, что в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интернете находятся такие же люди, как и ты. Кому приятно общаться с грубияном?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4166754" y="6037118"/>
            <a:ext cx="893619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11182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Правила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5849" y="1194954"/>
            <a:ext cx="8488151" cy="540327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Разбейтесь на 2 команды.</a:t>
            </a:r>
          </a:p>
          <a:p>
            <a:r>
              <a:rPr lang="ru-RU" dirty="0" smtClean="0"/>
              <a:t>Выберите капитана, назовите свою команду.</a:t>
            </a:r>
          </a:p>
          <a:p>
            <a:r>
              <a:rPr lang="ru-RU" dirty="0" smtClean="0"/>
              <a:t>Выбираете иконку. За ней прячется вопрос. Нажимаете на него и отвечаете на вопрос. </a:t>
            </a:r>
          </a:p>
          <a:p>
            <a:r>
              <a:rPr lang="ru-RU" dirty="0" smtClean="0"/>
              <a:t>За каждый правильный ответ начисляются баллы.</a:t>
            </a:r>
          </a:p>
          <a:p>
            <a:r>
              <a:rPr lang="ru-RU" dirty="0" smtClean="0"/>
              <a:t>Если не знаете ответа, то вопрос переходит к другой команде.</a:t>
            </a:r>
          </a:p>
          <a:p>
            <a:r>
              <a:rPr lang="ru-RU" dirty="0" smtClean="0"/>
              <a:t>Выигрывает та команда, которая набрала большее количество баллов.</a:t>
            </a:r>
          </a:p>
          <a:p>
            <a:r>
              <a:rPr lang="ru-RU" dirty="0" smtClean="0"/>
              <a:t>Для переключения слайдов, пользуйтесь кнопками</a:t>
            </a:r>
          </a:p>
          <a:p>
            <a:endParaRPr lang="ru-RU" dirty="0" smtClean="0"/>
          </a:p>
          <a:p>
            <a:r>
              <a:rPr lang="ru-RU" dirty="0" smtClean="0"/>
              <a:t>Чтобы проверить правильность ответа, надо нажать на сам ответ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62109" y="6276111"/>
            <a:ext cx="581891" cy="58188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" action="ppaction://noaction" highlightClick="1"/>
          </p:cNvPr>
          <p:cNvSpPr/>
          <p:nvPr/>
        </p:nvSpPr>
        <p:spPr>
          <a:xfrm>
            <a:off x="1839190" y="5247408"/>
            <a:ext cx="280555" cy="29094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" action="ppaction://noaction" highlightClick="1"/>
          </p:cNvPr>
          <p:cNvSpPr/>
          <p:nvPr/>
        </p:nvSpPr>
        <p:spPr>
          <a:xfrm>
            <a:off x="1485900" y="5268192"/>
            <a:ext cx="270163" cy="2701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noaction" highlightClick="1"/>
          </p:cNvPr>
          <p:cNvSpPr/>
          <p:nvPr/>
        </p:nvSpPr>
        <p:spPr>
          <a:xfrm>
            <a:off x="924791" y="5268192"/>
            <a:ext cx="457200" cy="28055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6518" y="249383"/>
            <a:ext cx="7262023" cy="2067790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dirty="0" smtClean="0"/>
              <a:t>К чему может привести бездумное выкладывание своих фото на странице в социальной сети?</a:t>
            </a:r>
            <a:endParaRPr lang="ru-RU" dirty="0"/>
          </a:p>
        </p:txBody>
      </p: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2458408" y="2715125"/>
            <a:ext cx="5068887" cy="530225"/>
            <a:chOff x="1269" y="1296"/>
            <a:chExt cx="3193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  <a:hlinkClick r:id="rId2" action="ppaction://hlinksldjump"/>
                </a:rPr>
                <a:t>Страница станет популярной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7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2519165" y="3532977"/>
            <a:ext cx="5070475" cy="708025"/>
            <a:chOff x="1268" y="1713"/>
            <a:chExt cx="3194" cy="4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713"/>
              <a:ext cx="2908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  <a:hlinkClick r:id="rId5" action="ppaction://hlinksldjump"/>
                </a:rPr>
                <a:t>Эти фотографии могут использовать в своих целях злоумышленники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14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7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8" name="Group 94"/>
          <p:cNvGrpSpPr>
            <a:grpSpLocks/>
          </p:cNvGrpSpPr>
          <p:nvPr/>
        </p:nvGrpSpPr>
        <p:grpSpPr bwMode="auto">
          <a:xfrm>
            <a:off x="2501559" y="4546956"/>
            <a:ext cx="5067301" cy="547687"/>
            <a:chOff x="1270" y="2247"/>
            <a:chExt cx="3192" cy="345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  <a:hlinkClick r:id="rId2" action="ppaction://hlinksldjump"/>
                </a:rPr>
                <a:t>Будут удаляться друзья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4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7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sp>
        <p:nvSpPr>
          <p:cNvPr id="56" name="Управляющая кнопка: домой 55">
            <a:hlinkClick r:id="rId6" action="ppaction://hlinksldjump" highlightClick="1"/>
          </p:cNvPr>
          <p:cNvSpPr/>
          <p:nvPr/>
        </p:nvSpPr>
        <p:spPr>
          <a:xfrm>
            <a:off x="8125692" y="6047509"/>
            <a:ext cx="706582" cy="56110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298864" y="1"/>
            <a:ext cx="7199677" cy="13377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Совершенно верно!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 noGrp="1"/>
          </p:cNvSpPr>
          <p:nvPr>
            <p:ph idx="1"/>
          </p:nvPr>
        </p:nvSpPr>
        <p:spPr>
          <a:xfrm>
            <a:off x="1298864" y="1465730"/>
            <a:ext cx="7216486" cy="19113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пиши свое настоящее имя и фамилию,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обычно принято писать ник. При регистрации не указывай свои ФИО, можно написать вымышленные.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4384964" y="5579918"/>
            <a:ext cx="883227" cy="88322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1990" y="187036"/>
            <a:ext cx="7147723" cy="1620982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dirty="0" smtClean="0"/>
              <a:t>Какое правило необходимо соблюдать при общении в чатах и форумах?</a:t>
            </a:r>
            <a:endParaRPr lang="ru-RU" dirty="0"/>
          </a:p>
        </p:txBody>
      </p: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2437626" y="2504854"/>
            <a:ext cx="5116512" cy="708025"/>
            <a:chOff x="1269" y="1229"/>
            <a:chExt cx="3223" cy="446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229"/>
              <a:ext cx="2967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  <a:hlinkClick r:id="rId2" action="ppaction://hlinksldjump"/>
                </a:rPr>
                <a:t>Использовать ник, а при регистрации – вымышленные ФИО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7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2436038" y="3362826"/>
            <a:ext cx="5070475" cy="549275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  <a:hlinkClick r:id="rId5" action="ppaction://hlinksldjump"/>
                </a:rPr>
                <a:t>Со всеми здороваться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14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7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8" name="Group 94"/>
          <p:cNvGrpSpPr>
            <a:grpSpLocks/>
          </p:cNvGrpSpPr>
          <p:nvPr/>
        </p:nvGrpSpPr>
        <p:grpSpPr bwMode="auto">
          <a:xfrm>
            <a:off x="2522340" y="4172883"/>
            <a:ext cx="5094288" cy="547687"/>
            <a:chOff x="1270" y="2247"/>
            <a:chExt cx="3209" cy="345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95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  <a:hlinkClick r:id="rId5" action="ppaction://hlinksldjump"/>
                </a:rPr>
                <a:t>Обязательно делиться своим мнением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4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7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sp>
        <p:nvSpPr>
          <p:cNvPr id="35" name="Управляющая кнопка: домой 34">
            <a:hlinkClick r:id="rId6" action="ppaction://hlinksldjump" highlightClick="1"/>
          </p:cNvPr>
          <p:cNvSpPr/>
          <p:nvPr/>
        </p:nvSpPr>
        <p:spPr>
          <a:xfrm>
            <a:off x="8032172" y="6037118"/>
            <a:ext cx="727364" cy="59228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298864" y="1"/>
            <a:ext cx="7199677" cy="13377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Совершенно верно!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 noGrp="1"/>
          </p:cNvSpPr>
          <p:nvPr>
            <p:ph idx="1"/>
          </p:nvPr>
        </p:nvSpPr>
        <p:spPr>
          <a:xfrm>
            <a:off x="1298864" y="1465730"/>
            <a:ext cx="7216486" cy="31166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ru-RU" dirty="0" smtClean="0"/>
              <a:t>При общении в чатах и форумах не раскрывай свои настоящие ФИО. Всегда пользуйся </a:t>
            </a:r>
            <a:r>
              <a:rPr lang="ru-RU" dirty="0" err="1" smtClean="0"/>
              <a:t>ником</a:t>
            </a:r>
            <a:r>
              <a:rPr lang="ru-RU" dirty="0" smtClean="0"/>
              <a:t>.</a:t>
            </a:r>
          </a:p>
          <a:p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регистрации укажи вымышленные данные.</a:t>
            </a:r>
          </a:p>
          <a:p>
            <a:r>
              <a:rPr lang="ru-RU" dirty="0" smtClean="0"/>
              <a:t>Помни о правилах вежливости.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4322618" y="5922818"/>
            <a:ext cx="893618" cy="70658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7691" y="135082"/>
            <a:ext cx="7398327" cy="1849581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dirty="0" smtClean="0"/>
              <a:t>Что можно сделать, чтобы тебе не писали незнакомые люди и не оставляли оскорбительных комментариев?</a:t>
            </a:r>
            <a:endParaRPr lang="ru-RU" dirty="0"/>
          </a:p>
        </p:txBody>
      </p: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2427235" y="2421296"/>
            <a:ext cx="5148262" cy="646113"/>
            <a:chOff x="1269" y="1268"/>
            <a:chExt cx="3243" cy="407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268"/>
              <a:ext cx="298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  <a:hlinkClick r:id="rId2" action="ppaction://hlinksldjump"/>
                </a:rPr>
                <a:t>Отслеживать оскорбительные сообщения и комментарии и сразу их удалять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7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2436038" y="3331653"/>
            <a:ext cx="5070475" cy="549275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  <a:hlinkClick r:id="rId2" action="ppaction://hlinksldjump"/>
                </a:rPr>
                <a:t>Не выкладывать фото на своей странице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4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7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8" name="Group 94"/>
          <p:cNvGrpSpPr>
            <a:grpSpLocks/>
          </p:cNvGrpSpPr>
          <p:nvPr/>
        </p:nvGrpSpPr>
        <p:grpSpPr bwMode="auto">
          <a:xfrm>
            <a:off x="2459994" y="4156583"/>
            <a:ext cx="5187950" cy="646113"/>
            <a:chOff x="1270" y="2204"/>
            <a:chExt cx="3268" cy="407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04"/>
              <a:ext cx="301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  <a:hlinkClick r:id="rId5" action="ppaction://hlinksldjump"/>
                </a:rPr>
                <a:t>Сделать профиль закрытым, чтобы твою страницу могли видеть только твои друзья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24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7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sp>
        <p:nvSpPr>
          <p:cNvPr id="35" name="Управляющая кнопка: домой 34">
            <a:hlinkClick r:id="rId6" action="ppaction://hlinksldjump" highlightClick="1"/>
          </p:cNvPr>
          <p:cNvSpPr/>
          <p:nvPr/>
        </p:nvSpPr>
        <p:spPr>
          <a:xfrm>
            <a:off x="7928263" y="6047509"/>
            <a:ext cx="727364" cy="56110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298864" y="1"/>
            <a:ext cx="7199677" cy="13377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Совершенно верно!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 noGrp="1"/>
          </p:cNvSpPr>
          <p:nvPr>
            <p:ph idx="1"/>
          </p:nvPr>
        </p:nvSpPr>
        <p:spPr>
          <a:xfrm>
            <a:off x="1298864" y="1465730"/>
            <a:ext cx="7216486" cy="25659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настройках приватности сделай свой профиль таким, чтобы его могли просматривать только твои друзья. </a:t>
            </a:r>
          </a:p>
          <a:p>
            <a:r>
              <a:rPr lang="ru-RU" baseline="0" dirty="0" smtClean="0"/>
              <a:t>И</a:t>
            </a:r>
            <a:r>
              <a:rPr lang="ru-RU" dirty="0" smtClean="0"/>
              <a:t> разреши только твоим друзьям оставлять комментарии к твоим фото и записям.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4291445" y="5569527"/>
            <a:ext cx="841664" cy="85205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8473" y="249382"/>
            <a:ext cx="7210068" cy="1620982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dirty="0" smtClean="0"/>
              <a:t>Как следует поступить, если к тебе в друзья хочет добавиться незнакомый человек?</a:t>
            </a:r>
            <a:endParaRPr lang="ru-RU" dirty="0"/>
          </a:p>
        </p:txBody>
      </p: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2448017" y="2442220"/>
            <a:ext cx="5210174" cy="646113"/>
            <a:chOff x="1269" y="1255"/>
            <a:chExt cx="3282" cy="407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255"/>
              <a:ext cx="302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  <a:hlinkClick r:id="rId2" action="ppaction://hlinksldjump"/>
                </a:rPr>
                <a:t>Зайти на его страницу. Если нет ничего подозрительного, то можно добавить в друзья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7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2456820" y="3373217"/>
            <a:ext cx="5070475" cy="549275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dirty="0" smtClean="0">
                  <a:hlinkClick r:id="rId5" action="ppaction://hlinksldjump"/>
                </a:rPr>
                <a:t>Отклонить приглашение</a:t>
              </a:r>
              <a:endParaRPr lang="en-US" dirty="0"/>
            </a:p>
          </p:txBody>
        </p:sp>
        <p:grpSp>
          <p:nvGrpSpPr>
            <p:cNvPr id="14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7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8" name="Group 94"/>
          <p:cNvGrpSpPr>
            <a:grpSpLocks/>
          </p:cNvGrpSpPr>
          <p:nvPr/>
        </p:nvGrpSpPr>
        <p:grpSpPr bwMode="auto">
          <a:xfrm>
            <a:off x="2470386" y="4245620"/>
            <a:ext cx="5067300" cy="547687"/>
            <a:chOff x="1270" y="2247"/>
            <a:chExt cx="3192" cy="345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90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  <a:hlinkClick r:id="rId6" action="ppaction://hlinksldjump"/>
                </a:rPr>
                <a:t>Спросить кто он (она) и что ему (ей) надо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24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7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sp>
        <p:nvSpPr>
          <p:cNvPr id="35" name="Управляющая кнопка: домой 34">
            <a:hlinkClick r:id="rId7" action="ppaction://hlinksldjump" highlightClick="1"/>
          </p:cNvPr>
          <p:cNvSpPr/>
          <p:nvPr/>
        </p:nvSpPr>
        <p:spPr>
          <a:xfrm>
            <a:off x="7824355" y="5953991"/>
            <a:ext cx="904009" cy="66501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298864" y="1"/>
            <a:ext cx="7199677" cy="13377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Совершенно верно!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 noGrp="1"/>
          </p:cNvSpPr>
          <p:nvPr>
            <p:ph idx="1"/>
          </p:nvPr>
        </p:nvSpPr>
        <p:spPr>
          <a:xfrm>
            <a:off x="1298864" y="1465729"/>
            <a:ext cx="7216486" cy="18074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ru-RU" dirty="0" smtClean="0"/>
              <a:t>Не стоит добавлять незнакомых тебе людей, особенно если они не объясняют причины, почему хотят с тобой дружить.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4177145" y="5559136"/>
            <a:ext cx="883228" cy="71697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2219" y="187037"/>
            <a:ext cx="7417886" cy="2389907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3200" dirty="0" smtClean="0"/>
              <a:t>Как поступить, если участник одной из групп в социальных сетях просит тебя выполнить какие-либо действия во вред себе, а на твой отказ угрожают тебе и твоим родным?</a:t>
            </a:r>
            <a:endParaRPr lang="ru-RU" sz="3200" dirty="0"/>
          </a:p>
        </p:txBody>
      </p: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2406453" y="2846744"/>
            <a:ext cx="5105399" cy="646113"/>
            <a:chOff x="1269" y="1248"/>
            <a:chExt cx="3216" cy="407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248"/>
              <a:ext cx="296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  <a:hlinkClick r:id="rId2" action="ppaction://hlinksldjump"/>
                </a:rPr>
                <a:t>Пожаловаться на группу и на тех, кто пишет. Рассказать взрослым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7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2467211" y="3771537"/>
            <a:ext cx="5076825" cy="677863"/>
            <a:chOff x="1268" y="1752"/>
            <a:chExt cx="3198" cy="427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752"/>
              <a:ext cx="2941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  <a:hlinkClick r:id="rId5" action="ppaction://hlinksldjump"/>
                </a:rPr>
                <a:t>Заблокировать тех, кто пишет или отправить их в черный список</a:t>
              </a:r>
              <a:r>
                <a:rPr lang="ru-RU" sz="2000" dirty="0" smtClean="0">
                  <a:solidFill>
                    <a:srgbClr val="000000"/>
                  </a:solidFill>
                  <a:hlinkClick r:id="rId5" action="ppaction://hlinksldjump"/>
                </a:rPr>
                <a:t> 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14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7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8" name="Group 94"/>
          <p:cNvGrpSpPr>
            <a:grpSpLocks/>
          </p:cNvGrpSpPr>
          <p:nvPr/>
        </p:nvGrpSpPr>
        <p:grpSpPr bwMode="auto">
          <a:xfrm>
            <a:off x="2449604" y="4733993"/>
            <a:ext cx="5067300" cy="547687"/>
            <a:chOff x="1270" y="2247"/>
            <a:chExt cx="3192" cy="345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  <a:hlinkClick r:id="rId5" action="ppaction://hlinksldjump"/>
                </a:rPr>
                <a:t>Выйти из этой группы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24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7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sp>
        <p:nvSpPr>
          <p:cNvPr id="56" name="Управляющая кнопка: домой 55">
            <a:hlinkClick r:id="rId6" action="ppaction://hlinksldjump" highlightClick="1"/>
          </p:cNvPr>
          <p:cNvSpPr/>
          <p:nvPr/>
        </p:nvSpPr>
        <p:spPr>
          <a:xfrm>
            <a:off x="7928264" y="5964381"/>
            <a:ext cx="737755" cy="65462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298864" y="1"/>
            <a:ext cx="7199677" cy="13377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Совершенно верно!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 noGrp="1"/>
          </p:cNvSpPr>
          <p:nvPr>
            <p:ph idx="1"/>
          </p:nvPr>
        </p:nvSpPr>
        <p:spPr>
          <a:xfrm>
            <a:off x="1298864" y="1465729"/>
            <a:ext cx="7216486" cy="44778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ru-RU" dirty="0" smtClean="0"/>
              <a:t>Лучше всего в этой ситуации пожаловаться администрации социальной сети на группу и на тех участников, кто угрожает или заставляет причинить вред себе или другим. А потом можно заблокировать или отправить в черный список.</a:t>
            </a:r>
          </a:p>
          <a:p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Такие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угрозы, как правило, </a:t>
            </a:r>
            <a:r>
              <a:rPr lang="ru-RU" dirty="0" smtClean="0"/>
              <a:t>лишь пустые слова. На самом деле обидчики ничего сделать не могут. Такие действия можно пресечь с помощью правоохранительных органов.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4291445" y="6026727"/>
            <a:ext cx="779319" cy="67540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8679" y="290946"/>
            <a:ext cx="7839635" cy="1610589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dirty="0" smtClean="0"/>
              <a:t>Что вы нарушаете, выдавая за свою информацию, скачанную из интернета (статью, презентацию) </a:t>
            </a:r>
            <a:endParaRPr lang="ru-RU" dirty="0"/>
          </a:p>
        </p:txBody>
      </p: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2249002" y="3497907"/>
            <a:ext cx="5070475" cy="549275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  <a:hlinkClick r:id="rId2" action="ppaction://hlinksldjump"/>
                </a:rPr>
                <a:t>Моральные законы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2293740" y="4474220"/>
            <a:ext cx="5067300" cy="547687"/>
            <a:chOff x="1270" y="2247"/>
            <a:chExt cx="3192" cy="345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  <a:hlinkClick r:id="rId5" action="ppaction://hlinksldjump"/>
                </a:rPr>
                <a:t>Авторское право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56" name="Group 92"/>
          <p:cNvGrpSpPr>
            <a:grpSpLocks/>
          </p:cNvGrpSpPr>
          <p:nvPr/>
        </p:nvGrpSpPr>
        <p:grpSpPr bwMode="auto">
          <a:xfrm>
            <a:off x="2209026" y="2496916"/>
            <a:ext cx="5068887" cy="530225"/>
            <a:chOff x="1269" y="1296"/>
            <a:chExt cx="3193" cy="334"/>
          </a:xfrm>
        </p:grpSpPr>
        <p:sp>
          <p:nvSpPr>
            <p:cNvPr id="57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  <a:hlinkClick r:id="rId2" action="ppaction://hlinksldjump"/>
                </a:rPr>
                <a:t>Ничего, все так делают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59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60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62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3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4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65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61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sp>
        <p:nvSpPr>
          <p:cNvPr id="35" name="Управляющая кнопка: домой 34">
            <a:hlinkClick r:id="rId6" action="ppaction://hlinksldjump" highlightClick="1"/>
          </p:cNvPr>
          <p:cNvSpPr/>
          <p:nvPr/>
        </p:nvSpPr>
        <p:spPr>
          <a:xfrm>
            <a:off x="8219209" y="6016336"/>
            <a:ext cx="675409" cy="6650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781" y="155865"/>
            <a:ext cx="7376323" cy="2140526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dirty="0" smtClean="0"/>
              <a:t>Как следует поступить, если на сайте появилось всплывающее окно с предложением пройти по ссылке?</a:t>
            </a:r>
            <a:endParaRPr lang="ru-RU" dirty="0"/>
          </a:p>
        </p:txBody>
      </p: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2416844" y="2482919"/>
            <a:ext cx="5116512" cy="646113"/>
            <a:chOff x="1269" y="1261"/>
            <a:chExt cx="3223" cy="407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261"/>
              <a:ext cx="296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  <a:hlinkClick r:id="rId2" action="ppaction://hlinksldjump"/>
                </a:rPr>
                <a:t>Пройти по указанной ссылке, чтобы оно больше не появлялось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7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2436038" y="3508298"/>
            <a:ext cx="5070475" cy="549275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  <a:hlinkClick r:id="rId5" action="ppaction://hlinksldjump"/>
                </a:rPr>
                <a:t>Закрыть это окно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4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7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8" name="Group 94"/>
          <p:cNvGrpSpPr>
            <a:grpSpLocks/>
          </p:cNvGrpSpPr>
          <p:nvPr/>
        </p:nvGrpSpPr>
        <p:grpSpPr bwMode="auto">
          <a:xfrm>
            <a:off x="2470385" y="4515784"/>
            <a:ext cx="5067300" cy="547687"/>
            <a:chOff x="1270" y="2247"/>
            <a:chExt cx="3192" cy="345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  <a:hlinkClick r:id="rId2" action="ppaction://hlinksldjump"/>
                </a:rPr>
                <a:t>Перезапустить браузер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24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7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sp>
        <p:nvSpPr>
          <p:cNvPr id="35" name="Управляющая кнопка: домой 34">
            <a:hlinkClick r:id="rId6" action="ppaction://hlinksldjump" highlightClick="1"/>
          </p:cNvPr>
          <p:cNvSpPr/>
          <p:nvPr/>
        </p:nvSpPr>
        <p:spPr>
          <a:xfrm>
            <a:off x="8063345" y="5943600"/>
            <a:ext cx="748146" cy="6650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298864" y="1"/>
            <a:ext cx="7199677" cy="13377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Совершенно верно!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 noGrp="1"/>
          </p:cNvSpPr>
          <p:nvPr>
            <p:ph idx="1"/>
          </p:nvPr>
        </p:nvSpPr>
        <p:spPr>
          <a:xfrm>
            <a:off x="1298864" y="1465730"/>
            <a:ext cx="7216486" cy="26802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ru-RU" dirty="0" smtClean="0"/>
              <a:t>Всплывающие окна лучше всего игнорировать. </a:t>
            </a:r>
          </a:p>
          <a:p>
            <a:r>
              <a:rPr lang="ru-RU" dirty="0" smtClean="0"/>
              <a:t>А чтобы они не появлялись надо установить брандмауэр и антивирусную программу с блокировкой рекламы.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4468091" y="5850082"/>
            <a:ext cx="800100" cy="69619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954" y="197428"/>
            <a:ext cx="7345150" cy="1766454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dirty="0" smtClean="0"/>
              <a:t>Как следует относиться к любой размещаемой в интернете информации?</a:t>
            </a:r>
            <a:endParaRPr lang="ru-RU" dirty="0"/>
          </a:p>
        </p:txBody>
      </p: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2437626" y="2413789"/>
            <a:ext cx="5068887" cy="530225"/>
            <a:chOff x="1269" y="1296"/>
            <a:chExt cx="3193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  <a:hlinkClick r:id="rId2" action="ppaction://hlinksldjump"/>
                </a:rPr>
                <a:t>Ей можно доверять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7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2467211" y="3279698"/>
            <a:ext cx="5070475" cy="549275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  <a:hlinkClick r:id="rId2" action="ppaction://hlinksldjump"/>
                </a:rPr>
                <a:t>Полезной информацией нужно делиться 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4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7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8" name="Group 94"/>
          <p:cNvGrpSpPr>
            <a:grpSpLocks/>
          </p:cNvGrpSpPr>
          <p:nvPr/>
        </p:nvGrpSpPr>
        <p:grpSpPr bwMode="auto">
          <a:xfrm>
            <a:off x="2439213" y="4051658"/>
            <a:ext cx="5067300" cy="646112"/>
            <a:chOff x="1270" y="2223"/>
            <a:chExt cx="3192" cy="407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492" y="2223"/>
              <a:ext cx="296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  <a:hlinkClick r:id="rId5" action="ppaction://hlinksldjump"/>
                </a:rPr>
                <a:t>К ней нужно относиться критически: не стоит слепо верить всему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24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7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sp>
        <p:nvSpPr>
          <p:cNvPr id="35" name="Управляющая кнопка: домой 34">
            <a:hlinkClick r:id="rId6" action="ppaction://hlinksldjump" highlightClick="1"/>
          </p:cNvPr>
          <p:cNvSpPr/>
          <p:nvPr/>
        </p:nvSpPr>
        <p:spPr>
          <a:xfrm>
            <a:off x="8032173" y="6203373"/>
            <a:ext cx="706582" cy="50915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298864" y="1"/>
            <a:ext cx="7199677" cy="13377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Совершенно верно!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 noGrp="1"/>
          </p:cNvSpPr>
          <p:nvPr>
            <p:ph idx="1"/>
          </p:nvPr>
        </p:nvSpPr>
        <p:spPr>
          <a:xfrm>
            <a:off x="1298864" y="1465730"/>
            <a:ext cx="7216486" cy="26802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ru-RU" dirty="0" smtClean="0"/>
              <a:t>Не доверяй всему тому, что пишут в интернете. Если хочешь воспользоваться информацией, то ее надо сначала проверить.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4301836" y="5631873"/>
            <a:ext cx="945573" cy="8416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382" y="187038"/>
            <a:ext cx="7085377" cy="1337732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/>
              <a:t>Какой пароль считается надежным?</a:t>
            </a:r>
            <a:endParaRPr lang="ru-RU" dirty="0"/>
          </a:p>
        </p:txBody>
      </p: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2437626" y="1924985"/>
            <a:ext cx="5086349" cy="646113"/>
            <a:chOff x="1269" y="1263"/>
            <a:chExt cx="3204" cy="407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499" y="1263"/>
              <a:ext cx="297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  <a:hlinkClick r:id="rId2" action="ppaction://hlinksldjump"/>
                </a:rPr>
                <a:t>Состоящий из не менее 8 символов, включая буквы, цифры и другие символы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7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2436038" y="2832890"/>
            <a:ext cx="5070475" cy="549275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  <a:hlinkClick r:id="rId5" action="ppaction://hlinksldjump"/>
                </a:rPr>
                <a:t>Состоящий из латинских букв и цифр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4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7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8" name="Group 94"/>
          <p:cNvGrpSpPr>
            <a:grpSpLocks/>
          </p:cNvGrpSpPr>
          <p:nvPr/>
        </p:nvGrpSpPr>
        <p:grpSpPr bwMode="auto">
          <a:xfrm>
            <a:off x="2439213" y="3549429"/>
            <a:ext cx="5067300" cy="547687"/>
            <a:chOff x="1270" y="2247"/>
            <a:chExt cx="3192" cy="345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  <a:hlinkClick r:id="rId5" action="ppaction://hlinksldjump"/>
                </a:rPr>
                <a:t>Состоящий из не менее 8 цифр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24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7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sp>
        <p:nvSpPr>
          <p:cNvPr id="35" name="Управляющая кнопка: домой 34">
            <a:hlinkClick r:id="rId6" action="ppaction://hlinksldjump" highlightClick="1"/>
          </p:cNvPr>
          <p:cNvSpPr/>
          <p:nvPr/>
        </p:nvSpPr>
        <p:spPr>
          <a:xfrm>
            <a:off x="7938655" y="6120245"/>
            <a:ext cx="602672" cy="51954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298864" y="1"/>
            <a:ext cx="7199677" cy="13377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Совершенно верно!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 noGrp="1"/>
          </p:cNvSpPr>
          <p:nvPr>
            <p:ph idx="1"/>
          </p:nvPr>
        </p:nvSpPr>
        <p:spPr>
          <a:xfrm>
            <a:off x="1298864" y="1465730"/>
            <a:ext cx="7216486" cy="26802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ru-RU" dirty="0" smtClean="0"/>
              <a:t>Именно такой пароль труднее взломать. Желательно, чтобы буквы были разного регистра (прописные и строчные)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4125192" y="5694219"/>
            <a:ext cx="1007918" cy="73775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909" y="176647"/>
            <a:ext cx="7313977" cy="1337732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/>
              <a:t>Как можно защититься от кражи пароля в интернете?</a:t>
            </a:r>
            <a:endParaRPr lang="ru-RU" dirty="0"/>
          </a:p>
        </p:txBody>
      </p: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2437626" y="1811406"/>
            <a:ext cx="5068887" cy="646113"/>
            <a:chOff x="1269" y="1270"/>
            <a:chExt cx="3193" cy="407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38" y="1270"/>
              <a:ext cx="292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  <a:hlinkClick r:id="rId2" action="ppaction://hlinksldjump"/>
                </a:rPr>
                <a:t>Набрать пароль, а потом в настройках его поменять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7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2436038" y="2535308"/>
            <a:ext cx="5097463" cy="923926"/>
            <a:chOff x="1268" y="1726"/>
            <a:chExt cx="3211" cy="582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500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05" y="1726"/>
              <a:ext cx="2974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  <a:hlinkClick r:id="rId5" action="ppaction://hlinksldjump"/>
                </a:rPr>
                <a:t>Набрать пароль в документе </a:t>
              </a:r>
              <a:r>
                <a:rPr lang="en-US" dirty="0" smtClean="0">
                  <a:solidFill>
                    <a:srgbClr val="000000"/>
                  </a:solidFill>
                  <a:hlinkClick r:id="rId5" action="ppaction://hlinksldjump"/>
                </a:rPr>
                <a:t>Word</a:t>
              </a:r>
              <a:r>
                <a:rPr lang="ru-RU" dirty="0" smtClean="0">
                  <a:solidFill>
                    <a:srgbClr val="000000"/>
                  </a:solidFill>
                  <a:hlinkClick r:id="rId5" action="ppaction://hlinksldjump"/>
                </a:rPr>
                <a:t> или блокноте, скопировать и вставить в окно «пароль»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4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7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8" name="Group 94"/>
          <p:cNvGrpSpPr>
            <a:grpSpLocks/>
          </p:cNvGrpSpPr>
          <p:nvPr/>
        </p:nvGrpSpPr>
        <p:grpSpPr bwMode="auto">
          <a:xfrm>
            <a:off x="2491168" y="3698366"/>
            <a:ext cx="5067300" cy="646112"/>
            <a:chOff x="1270" y="2223"/>
            <a:chExt cx="3192" cy="407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05" y="2223"/>
              <a:ext cx="294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  <a:hlinkClick r:id="rId2" action="ppaction://hlinksldjump"/>
                </a:rPr>
                <a:t>Разрешить браузеру запомнить пароль, чтобы больше не пришлось его вводить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24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7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sp>
        <p:nvSpPr>
          <p:cNvPr id="35" name="Управляющая кнопка: домой 34">
            <a:hlinkClick r:id="rId6" action="ppaction://hlinksldjump" highlightClick="1"/>
          </p:cNvPr>
          <p:cNvSpPr/>
          <p:nvPr/>
        </p:nvSpPr>
        <p:spPr>
          <a:xfrm>
            <a:off x="8219209" y="6078682"/>
            <a:ext cx="623455" cy="4987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298864" y="1"/>
            <a:ext cx="7199677" cy="13377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Совершенно верно!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 noGrp="1"/>
          </p:cNvSpPr>
          <p:nvPr>
            <p:ph idx="1"/>
          </p:nvPr>
        </p:nvSpPr>
        <p:spPr>
          <a:xfrm>
            <a:off x="1298864" y="1465729"/>
            <a:ext cx="7216486" cy="34387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Это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dirty="0" smtClean="0"/>
              <a:t>защитит тебя от клавиатурного шпиона. </a:t>
            </a:r>
          </a:p>
          <a:p>
            <a:r>
              <a:rPr lang="ru-RU" dirty="0" smtClean="0"/>
              <a:t>А вот браузеру лучше не разрешать запоминать пароль. Особенно на чужом компьютере. Если компьютер не защищен антихакерской программой, то злоумышленники могут похитить ваши данные.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4374573" y="5746173"/>
            <a:ext cx="862445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8472" y="187037"/>
            <a:ext cx="7230850" cy="1337732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/>
              <a:t>Чем могут быть опасны общедоступные сети </a:t>
            </a:r>
            <a:r>
              <a:rPr lang="en-US" dirty="0" smtClean="0"/>
              <a:t>Wi-Fi</a:t>
            </a:r>
            <a:r>
              <a:rPr lang="ru-RU" dirty="0" smtClean="0"/>
              <a:t>?</a:t>
            </a:r>
            <a:endParaRPr lang="ru-RU" dirty="0"/>
          </a:p>
        </p:txBody>
      </p: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2406453" y="2382617"/>
            <a:ext cx="5068887" cy="530225"/>
            <a:chOff x="1269" y="1296"/>
            <a:chExt cx="3193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  <a:hlinkClick r:id="rId2" action="ppaction://hlinksldjump"/>
                </a:rPr>
                <a:t>Можно подцепить вирус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7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2456820" y="3279698"/>
            <a:ext cx="5070475" cy="549275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  <a:hlinkClick r:id="rId2" action="ppaction://hlinksldjump"/>
                </a:rPr>
                <a:t>За тобой могут установить слежку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4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7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8" name="Group 94"/>
          <p:cNvGrpSpPr>
            <a:grpSpLocks/>
          </p:cNvGrpSpPr>
          <p:nvPr/>
        </p:nvGrpSpPr>
        <p:grpSpPr bwMode="auto">
          <a:xfrm>
            <a:off x="2449604" y="4103035"/>
            <a:ext cx="5067300" cy="646112"/>
            <a:chOff x="1270" y="2203"/>
            <a:chExt cx="3192" cy="407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499" y="2203"/>
              <a:ext cx="294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  <a:hlinkClick r:id="rId5" action="ppaction://hlinksldjump"/>
                </a:rPr>
                <a:t>Через </a:t>
              </a:r>
              <a:r>
                <a:rPr lang="en-US" dirty="0" smtClean="0">
                  <a:solidFill>
                    <a:srgbClr val="000000"/>
                  </a:solidFill>
                  <a:hlinkClick r:id="rId5" action="ppaction://hlinksldjump"/>
                </a:rPr>
                <a:t>Wi-Fi</a:t>
              </a:r>
              <a:r>
                <a:rPr lang="ru-RU" dirty="0" smtClean="0">
                  <a:solidFill>
                    <a:srgbClr val="000000"/>
                  </a:solidFill>
                  <a:hlinkClick r:id="rId5" action="ppaction://hlinksldjump"/>
                </a:rPr>
                <a:t> можно украсть пароль, </a:t>
              </a:r>
              <a:r>
                <a:rPr lang="ru-RU" dirty="0" err="1" smtClean="0">
                  <a:solidFill>
                    <a:srgbClr val="000000"/>
                  </a:solidFill>
                  <a:hlinkClick r:id="rId5" action="ppaction://hlinksldjump"/>
                </a:rPr>
                <a:t>пин-код</a:t>
              </a:r>
              <a:r>
                <a:rPr lang="ru-RU" dirty="0" smtClean="0">
                  <a:solidFill>
                    <a:srgbClr val="000000"/>
                  </a:solidFill>
                  <a:hlinkClick r:id="rId5" action="ppaction://hlinksldjump"/>
                </a:rPr>
                <a:t>, логин и другую личную информацию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24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7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sp>
        <p:nvSpPr>
          <p:cNvPr id="35" name="Управляющая кнопка: домой 34">
            <a:hlinkClick r:id="rId6" action="ppaction://hlinksldjump" highlightClick="1"/>
          </p:cNvPr>
          <p:cNvSpPr/>
          <p:nvPr/>
        </p:nvSpPr>
        <p:spPr>
          <a:xfrm>
            <a:off x="8208818" y="6182591"/>
            <a:ext cx="675409" cy="51954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298864" y="1"/>
            <a:ext cx="7199677" cy="13377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Совершенно верно!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 noGrp="1"/>
          </p:cNvSpPr>
          <p:nvPr>
            <p:ph idx="1"/>
          </p:nvPr>
        </p:nvSpPr>
        <p:spPr>
          <a:xfrm>
            <a:off x="1298864" y="1465729"/>
            <a:ext cx="7216486" cy="24932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Через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Wi-Fi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передается вся информация, находящаяся на вашем устройстве.</a:t>
            </a:r>
          </a:p>
          <a:p>
            <a:r>
              <a:rPr lang="ru-RU" dirty="0" smtClean="0"/>
              <a:t>В телефоне лучше отключить функцию автоматического подключения к </a:t>
            </a:r>
            <a:r>
              <a:rPr lang="en-US" dirty="0" smtClean="0"/>
              <a:t>Wi-Fi</a:t>
            </a:r>
            <a:r>
              <a:rPr lang="ru-RU" dirty="0" smtClean="0"/>
              <a:t>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4114800" y="5663045"/>
            <a:ext cx="1236518" cy="83127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8472" y="228601"/>
            <a:ext cx="7407496" cy="133773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Совершенно верно!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8863" y="1600201"/>
            <a:ext cx="7403523" cy="48629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003374"/>
                </a:solidFill>
              </a:rPr>
              <a:t>Можно копировать информацию из Интернета для личного использования, но присваивать авторство этой информации запрещено. </a:t>
            </a:r>
          </a:p>
          <a:p>
            <a:r>
              <a:rPr lang="ru-RU" dirty="0" smtClean="0">
                <a:solidFill>
                  <a:srgbClr val="003374"/>
                </a:solidFill>
              </a:rPr>
              <a:t>Например, при использовании материала в своей презентации необходимо указать источник.</a:t>
            </a:r>
          </a:p>
          <a:p>
            <a:r>
              <a:rPr lang="ru-RU" dirty="0" smtClean="0">
                <a:solidFill>
                  <a:srgbClr val="003374"/>
                </a:solidFill>
              </a:rPr>
              <a:t>Неразрешенное использование материала может привести  к административному взысканию в судебном порядке, а также иметь прочие правовые последствия.</a:t>
            </a:r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104909" y="6037118"/>
            <a:ext cx="914400" cy="6650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3555" y="187038"/>
            <a:ext cx="7116550" cy="1337732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/>
              <a:t>Как можно защитить свой игровой </a:t>
            </a:r>
            <a:r>
              <a:rPr lang="ru-RU" dirty="0" err="1" smtClean="0"/>
              <a:t>аккаунт</a:t>
            </a:r>
            <a:r>
              <a:rPr lang="ru-RU" dirty="0" smtClean="0"/>
              <a:t>?</a:t>
            </a:r>
            <a:endParaRPr lang="ru-RU" dirty="0"/>
          </a:p>
        </p:txBody>
      </p: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2448017" y="2496630"/>
            <a:ext cx="5068887" cy="923926"/>
            <a:chOff x="1269" y="1250"/>
            <a:chExt cx="3193" cy="582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535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499" y="1250"/>
              <a:ext cx="2928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  <a:hlinkClick r:id="rId2" action="ppaction://hlinksldjump"/>
                </a:rPr>
                <a:t>Устанавливать только официальные </a:t>
              </a:r>
              <a:r>
                <a:rPr lang="ru-RU" dirty="0" err="1" smtClean="0">
                  <a:solidFill>
                    <a:srgbClr val="000000"/>
                  </a:solidFill>
                  <a:hlinkClick r:id="rId2" action="ppaction://hlinksldjump"/>
                </a:rPr>
                <a:t>патчи</a:t>
              </a:r>
              <a:r>
                <a:rPr lang="ru-RU" dirty="0" smtClean="0">
                  <a:solidFill>
                    <a:srgbClr val="000000"/>
                  </a:solidFill>
                  <a:hlinkClick r:id="rId2" action="ppaction://hlinksldjump"/>
                </a:rPr>
                <a:t> и моды, не указывать в профиле личную информацию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7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2477602" y="3840807"/>
            <a:ext cx="5070475" cy="549275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  <a:hlinkClick r:id="rId5" action="ppaction://hlinksldjump"/>
                </a:rPr>
                <a:t>Чаще менять пароль и логин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4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7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8" name="Group 94"/>
          <p:cNvGrpSpPr>
            <a:grpSpLocks/>
          </p:cNvGrpSpPr>
          <p:nvPr/>
        </p:nvGrpSpPr>
        <p:grpSpPr bwMode="auto">
          <a:xfrm>
            <a:off x="2543122" y="4744384"/>
            <a:ext cx="5067300" cy="547687"/>
            <a:chOff x="1270" y="2247"/>
            <a:chExt cx="3192" cy="345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  <a:hlinkClick r:id="rId5" action="ppaction://hlinksldjump"/>
                </a:rPr>
                <a:t>Не ссорится с другими игроками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24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7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sp>
        <p:nvSpPr>
          <p:cNvPr id="35" name="Управляющая кнопка: домой 34">
            <a:hlinkClick r:id="rId6" action="ppaction://hlinksldjump" highlightClick="1"/>
          </p:cNvPr>
          <p:cNvSpPr/>
          <p:nvPr/>
        </p:nvSpPr>
        <p:spPr>
          <a:xfrm>
            <a:off x="8302336" y="6109855"/>
            <a:ext cx="581891" cy="5507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298864" y="1"/>
            <a:ext cx="7199677" cy="13377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Совершенно верно!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 noGrp="1"/>
          </p:cNvSpPr>
          <p:nvPr>
            <p:ph idx="1"/>
          </p:nvPr>
        </p:nvSpPr>
        <p:spPr>
          <a:xfrm>
            <a:off x="1298864" y="1465730"/>
            <a:ext cx="7216486" cy="28672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Кроме того, не стоит отключать антивирус во время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игры.</a:t>
            </a:r>
          </a:p>
          <a:p>
            <a:r>
              <a:rPr lang="ru-RU" baseline="0" dirty="0" smtClean="0"/>
              <a:t>Если</a:t>
            </a:r>
            <a:r>
              <a:rPr lang="ru-RU" dirty="0" smtClean="0"/>
              <a:t> кто-то из игроков ведет себя плохо, то пожалуйся администратору и заблокируй в списке игроков.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4187536" y="5351318"/>
            <a:ext cx="893619" cy="83127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6518" y="176646"/>
            <a:ext cx="7355541" cy="2088571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dirty="0" smtClean="0"/>
              <a:t>Что может сделать администратор, если пользователь нарушает правила группы/форума?</a:t>
            </a:r>
            <a:endParaRPr lang="ru-RU" dirty="0"/>
          </a:p>
        </p:txBody>
      </p: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2416844" y="2746299"/>
            <a:ext cx="5068887" cy="530225"/>
            <a:chOff x="1269" y="1296"/>
            <a:chExt cx="3193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  <a:hlinkClick r:id="rId2" action="ppaction://hlinksldjump"/>
                </a:rPr>
                <a:t>Вынести предупреждение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7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2456820" y="3601816"/>
            <a:ext cx="5070475" cy="549275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  <a:hlinkClick r:id="rId5" action="ppaction://hlinksldjump"/>
                </a:rPr>
                <a:t>Удалить </a:t>
              </a:r>
              <a:r>
                <a:rPr lang="ru-RU" dirty="0" err="1" smtClean="0">
                  <a:solidFill>
                    <a:srgbClr val="000000"/>
                  </a:solidFill>
                  <a:hlinkClick r:id="rId5" action="ppaction://hlinksldjump"/>
                </a:rPr>
                <a:t>аккаунт</a:t>
              </a:r>
              <a:r>
                <a:rPr lang="ru-RU" dirty="0" smtClean="0">
                  <a:solidFill>
                    <a:srgbClr val="000000"/>
                  </a:solidFill>
                  <a:hlinkClick r:id="rId5" action="ppaction://hlinksldjump"/>
                </a:rPr>
                <a:t>, «</a:t>
              </a:r>
              <a:r>
                <a:rPr lang="ru-RU" dirty="0" err="1" smtClean="0">
                  <a:solidFill>
                    <a:srgbClr val="000000"/>
                  </a:solidFill>
                  <a:hlinkClick r:id="rId5" action="ppaction://hlinksldjump"/>
                </a:rPr>
                <a:t>забанить</a:t>
              </a:r>
              <a:r>
                <a:rPr lang="ru-RU" dirty="0" smtClean="0">
                  <a:solidFill>
                    <a:srgbClr val="000000"/>
                  </a:solidFill>
                  <a:hlinkClick r:id="rId5" action="ppaction://hlinksldjump"/>
                </a:rPr>
                <a:t>»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4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7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8" name="Group 94"/>
          <p:cNvGrpSpPr>
            <a:grpSpLocks/>
          </p:cNvGrpSpPr>
          <p:nvPr/>
        </p:nvGrpSpPr>
        <p:grpSpPr bwMode="auto">
          <a:xfrm>
            <a:off x="2439213" y="4484611"/>
            <a:ext cx="5067300" cy="547687"/>
            <a:chOff x="1270" y="2247"/>
            <a:chExt cx="3192" cy="345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  <a:hlinkClick r:id="rId2" action="ppaction://hlinksldjump"/>
                </a:rPr>
                <a:t>Прислать файл с вирусами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24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7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sp>
        <p:nvSpPr>
          <p:cNvPr id="35" name="Управляющая кнопка: домой 34">
            <a:hlinkClick r:id="rId6" action="ppaction://hlinksldjump" highlightClick="1"/>
          </p:cNvPr>
          <p:cNvSpPr/>
          <p:nvPr/>
        </p:nvSpPr>
        <p:spPr>
          <a:xfrm>
            <a:off x="8063345" y="5995555"/>
            <a:ext cx="727364" cy="5507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298864" y="1"/>
            <a:ext cx="7199677" cy="13377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Совершенно верно!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 noGrp="1"/>
          </p:cNvSpPr>
          <p:nvPr>
            <p:ph idx="1"/>
          </p:nvPr>
        </p:nvSpPr>
        <p:spPr>
          <a:xfrm>
            <a:off x="1298864" y="1465729"/>
            <a:ext cx="7216486" cy="34387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правило в группах в социальных сетях и на форумах имеются определенные правила, которые указаны в отдельном </a:t>
            </a:r>
            <a:r>
              <a:rPr lang="ru-RU" dirty="0" smtClean="0"/>
              <a:t>сообщении.</a:t>
            </a:r>
          </a:p>
          <a:p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Злостных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нарушителей правил наказывает администратор группы или форума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4260273" y="5735782"/>
            <a:ext cx="935182" cy="78970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5346" y="155863"/>
            <a:ext cx="7324368" cy="1589809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dirty="0" smtClean="0"/>
              <a:t>За распространение какой информации в интернете могут наказать?</a:t>
            </a:r>
            <a:endParaRPr lang="ru-RU" dirty="0"/>
          </a:p>
        </p:txBody>
      </p: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2406453" y="2455642"/>
            <a:ext cx="5068887" cy="646113"/>
            <a:chOff x="1269" y="1270"/>
            <a:chExt cx="3193" cy="407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12" y="1270"/>
              <a:ext cx="294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  <a:hlinkClick r:id="rId2" action="ppaction://hlinksldjump"/>
                </a:rPr>
                <a:t>Экстремистские материалы, призывы к расизму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7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2456820" y="3269308"/>
            <a:ext cx="5070475" cy="549275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  <a:hlinkClick r:id="rId5" action="ppaction://hlinksldjump"/>
                </a:rPr>
                <a:t>Сплетни о знакомых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4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7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8" name="Group 94"/>
          <p:cNvGrpSpPr>
            <a:grpSpLocks/>
          </p:cNvGrpSpPr>
          <p:nvPr/>
        </p:nvGrpSpPr>
        <p:grpSpPr bwMode="auto">
          <a:xfrm>
            <a:off x="2470386" y="4183275"/>
            <a:ext cx="5067300" cy="547687"/>
            <a:chOff x="1270" y="2247"/>
            <a:chExt cx="3192" cy="345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  <a:hlinkClick r:id="rId5" action="ppaction://hlinksldjump"/>
                </a:rPr>
                <a:t>Недостоверной информации о себе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4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7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sp>
        <p:nvSpPr>
          <p:cNvPr id="35" name="Управляющая кнопка: домой 34">
            <a:hlinkClick r:id="rId6" action="ppaction://hlinksldjump" highlightClick="1"/>
          </p:cNvPr>
          <p:cNvSpPr/>
          <p:nvPr/>
        </p:nvSpPr>
        <p:spPr>
          <a:xfrm>
            <a:off x="8302336" y="6130636"/>
            <a:ext cx="623455" cy="5403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298864" y="1"/>
            <a:ext cx="7199677" cy="13377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Совершенно верно!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 noGrp="1"/>
          </p:cNvSpPr>
          <p:nvPr>
            <p:ph idx="1"/>
          </p:nvPr>
        </p:nvSpPr>
        <p:spPr>
          <a:xfrm>
            <a:off x="1298864" y="1465729"/>
            <a:ext cx="7216486" cy="50805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ru-RU" dirty="0" smtClean="0"/>
              <a:t>В соответствии со ст. 13 Федерального закона № 114-ФЗ от 25.07.2002 «О противодействии экстремистской деятельности» на территории Российской Федерации запрещается распространение экстремистских материалов, запрещается разжигание социальной, расовой, национальной и религиозной розни, унижения достоинства человека в зависимости от его пола, расы, национальности, языка, происхождения, отношения к религии, а также их производство и хранение в целях распространения. </a:t>
            </a:r>
          </a:p>
          <a:p>
            <a:r>
              <a:rPr lang="ru-RU" dirty="0" smtClean="0"/>
              <a:t>За эти действия предусмотрена административная либо уголовная ответственность.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367155" y="5974773"/>
            <a:ext cx="966354" cy="7273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210" y="238992"/>
            <a:ext cx="5101935" cy="1337732"/>
          </a:xfrm>
          <a:solidFill>
            <a:schemeClr val="accent1"/>
          </a:solidFill>
        </p:spPr>
        <p:txBody>
          <a:bodyPr/>
          <a:lstStyle/>
          <a:p>
            <a:r>
              <a:rPr lang="ru-RU" dirty="0" smtClean="0"/>
              <a:t>Заглядывайте сюда: </a:t>
            </a:r>
            <a:r>
              <a:rPr lang="en-US" dirty="0" smtClean="0">
                <a:hlinkClick r:id="rId2"/>
              </a:rPr>
              <a:t>http://i-deti.org/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9823" y="1631984"/>
            <a:ext cx="4737032" cy="3937543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Сайт Безопасный интернет для детей. Здесь вы найдете законодательство, советы, мнения, международный опыт, полезный </a:t>
            </a:r>
            <a:r>
              <a:rPr lang="ru-RU" dirty="0" err="1" smtClean="0"/>
              <a:t>контент</a:t>
            </a:r>
            <a:r>
              <a:rPr lang="ru-RU" dirty="0" smtClean="0"/>
              <a:t>, комиксы.</a:t>
            </a:r>
          </a:p>
          <a:p>
            <a:endParaRPr lang="ru-RU" sz="2000" dirty="0" smtClean="0"/>
          </a:p>
          <a:p>
            <a:r>
              <a:rPr lang="ru-RU" sz="2000" dirty="0" smtClean="0"/>
              <a:t>Как, например, вот такой комикс «Приключение Степы в интернете»</a:t>
            </a:r>
            <a:endParaRPr lang="ru-RU" sz="2000" dirty="0"/>
          </a:p>
        </p:txBody>
      </p:sp>
      <p:pic>
        <p:nvPicPr>
          <p:cNvPr id="1028" name="Picture 4" descr="D:\Мои документы\205 соц педагог\Аттестация\шаблоны презентаций\comic_book_a4-8.jpg"/>
          <p:cNvPicPr>
            <a:picLocks noChangeAspect="1" noChangeArrowheads="1"/>
          </p:cNvPicPr>
          <p:nvPr/>
        </p:nvPicPr>
        <p:blipFill>
          <a:blip r:embed="rId3" cstate="print"/>
          <a:srcRect l="5897" t="2872" r="6154" b="4711"/>
          <a:stretch>
            <a:fillRect/>
          </a:stretch>
        </p:blipFill>
        <p:spPr bwMode="auto">
          <a:xfrm>
            <a:off x="5330536" y="789709"/>
            <a:ext cx="3564082" cy="5299364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1475509" y="6265718"/>
            <a:ext cx="561109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8018" y="124692"/>
            <a:ext cx="6638568" cy="1337732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 dirty="0" smtClean="0"/>
              <a:t>9 правил </a:t>
            </a:r>
            <a:r>
              <a:rPr lang="ru-RU" dirty="0" err="1" smtClean="0"/>
              <a:t>нетикета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8473" y="1507293"/>
            <a:ext cx="7684078" cy="515328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Помните, что Вы говорите с человеком</a:t>
            </a:r>
          </a:p>
          <a:p>
            <a:pPr lvl="0"/>
            <a:r>
              <a:rPr lang="ru-RU" dirty="0" smtClean="0"/>
              <a:t>Придерживайтесь тех же стандартов поведения, что и в реальности</a:t>
            </a:r>
          </a:p>
          <a:p>
            <a:pPr lvl="0"/>
            <a:r>
              <a:rPr lang="ru-RU" dirty="0" smtClean="0"/>
              <a:t>Помните, где Вы находитесь.</a:t>
            </a:r>
          </a:p>
          <a:p>
            <a:pPr lvl="0"/>
            <a:r>
              <a:rPr lang="ru-RU" dirty="0" smtClean="0"/>
              <a:t>Уважайте время и возможности других.</a:t>
            </a:r>
          </a:p>
          <a:p>
            <a:pPr lvl="0"/>
            <a:r>
              <a:rPr lang="ru-RU" dirty="0" smtClean="0"/>
              <a:t>Сохраняйте лицо.</a:t>
            </a:r>
          </a:p>
          <a:p>
            <a:pPr lvl="0"/>
            <a:r>
              <a:rPr lang="ru-RU" dirty="0" smtClean="0"/>
              <a:t>Не ввязывайтесь в конфликты и не допускайте их.</a:t>
            </a:r>
          </a:p>
          <a:p>
            <a:pPr lvl="0"/>
            <a:r>
              <a:rPr lang="ru-RU" dirty="0" smtClean="0"/>
              <a:t>Уважайте право на частную переписку.</a:t>
            </a:r>
          </a:p>
          <a:p>
            <a:pPr lvl="0"/>
            <a:r>
              <a:rPr lang="ru-RU" dirty="0" smtClean="0"/>
              <a:t>Не злоупотребляйте своими возможностями.</a:t>
            </a:r>
          </a:p>
          <a:p>
            <a:pPr lvl="0"/>
            <a:r>
              <a:rPr lang="ru-RU" dirty="0" smtClean="0"/>
              <a:t>Учитесь прощать другим их ошибки</a:t>
            </a:r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720445" y="6244936"/>
            <a:ext cx="665019" cy="613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r>
              <a:rPr lang="ru-RU" sz="4000" dirty="0" smtClean="0"/>
              <a:t>НЕВЕРНЫЙ ОТВЕТ! </a:t>
            </a:r>
          </a:p>
          <a:p>
            <a:pPr algn="ctr">
              <a:buNone/>
            </a:pPr>
            <a:endParaRPr lang="ru-RU" sz="4000" dirty="0"/>
          </a:p>
        </p:txBody>
      </p:sp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3917373" y="4551218"/>
            <a:ext cx="1205345" cy="93518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5"/>
          <p:cNvSpPr>
            <a:spLocks noGrp="1"/>
          </p:cNvSpPr>
          <p:nvPr>
            <p:ph type="title"/>
          </p:nvPr>
        </p:nvSpPr>
        <p:spPr>
          <a:xfrm>
            <a:off x="700469" y="166256"/>
            <a:ext cx="7839635" cy="1818408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Чего ни в коем случае не стоит делать, если вам в сообщении пришла ссылка или вложение от незнакомца</a:t>
            </a:r>
            <a:endParaRPr lang="ru-RU" sz="3200" dirty="0"/>
          </a:p>
        </p:txBody>
      </p: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2177853" y="2829426"/>
            <a:ext cx="5068887" cy="530225"/>
            <a:chOff x="1269" y="1296"/>
            <a:chExt cx="3193" cy="334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  <a:hlinkClick r:id="rId2" action="ppaction://hlinksldjump"/>
                </a:rPr>
                <a:t>Удалять это сообщение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9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1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4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0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5" name="Group 93"/>
          <p:cNvGrpSpPr>
            <a:grpSpLocks/>
          </p:cNvGrpSpPr>
          <p:nvPr/>
        </p:nvGrpSpPr>
        <p:grpSpPr bwMode="auto">
          <a:xfrm>
            <a:off x="2186656" y="3716122"/>
            <a:ext cx="5070476" cy="549276"/>
            <a:chOff x="1268" y="1776"/>
            <a:chExt cx="3194" cy="346"/>
          </a:xfrm>
        </p:grpSpPr>
        <p:sp>
          <p:nvSpPr>
            <p:cNvPr id="16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  <a:hlinkClick r:id="rId2" action="ppaction://hlinksldjump"/>
                </a:rPr>
                <a:t>Спрашивать в ответ что это такое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18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9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1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2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4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0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5" name="Group 94"/>
          <p:cNvGrpSpPr>
            <a:grpSpLocks/>
          </p:cNvGrpSpPr>
          <p:nvPr/>
        </p:nvGrpSpPr>
        <p:grpSpPr bwMode="auto">
          <a:xfrm>
            <a:off x="2109013" y="4713210"/>
            <a:ext cx="5168900" cy="784224"/>
            <a:chOff x="1206" y="2247"/>
            <a:chExt cx="3256" cy="494"/>
          </a:xfrm>
        </p:grpSpPr>
        <p:sp>
          <p:nvSpPr>
            <p:cNvPr id="26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467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  <a:hlinkClick r:id="rId5" action="ppaction://hlinksldjump"/>
                </a:rPr>
                <a:t>Переходить по этой ссылке или открывать вложение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8" name="Group 69"/>
            <p:cNvGrpSpPr>
              <a:grpSpLocks/>
            </p:cNvGrpSpPr>
            <p:nvPr/>
          </p:nvGrpSpPr>
          <p:grpSpPr bwMode="auto">
            <a:xfrm>
              <a:off x="1206" y="2294"/>
              <a:ext cx="330" cy="298"/>
              <a:chOff x="1352" y="2246"/>
              <a:chExt cx="330" cy="298"/>
            </a:xfrm>
          </p:grpSpPr>
          <p:sp>
            <p:nvSpPr>
              <p:cNvPr id="29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30" name="Group 71"/>
              <p:cNvGrpSpPr>
                <a:grpSpLocks/>
              </p:cNvGrpSpPr>
              <p:nvPr/>
            </p:nvGrpSpPr>
            <p:grpSpPr bwMode="auto">
              <a:xfrm>
                <a:off x="1385" y="2246"/>
                <a:ext cx="297" cy="298"/>
                <a:chOff x="1384" y="1276"/>
                <a:chExt cx="297" cy="298"/>
              </a:xfrm>
            </p:grpSpPr>
            <p:pic>
              <p:nvPicPr>
                <p:cNvPr id="32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3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4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5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84" y="1278"/>
                  <a:ext cx="286" cy="28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1" name="Text Box 76"/>
              <p:cNvSpPr txBox="1">
                <a:spLocks noChangeArrowheads="1"/>
              </p:cNvSpPr>
              <p:nvPr/>
            </p:nvSpPr>
            <p:spPr bwMode="gray">
              <a:xfrm>
                <a:off x="1352" y="2262"/>
                <a:ext cx="28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ru-RU" b="1" dirty="0" smtClean="0">
                    <a:solidFill>
                      <a:srgbClr val="FFFFFF"/>
                    </a:solidFill>
                  </a:rPr>
                  <a:t>  </a:t>
                </a:r>
                <a:r>
                  <a:rPr lang="en-US" b="1" dirty="0" smtClean="0">
                    <a:solidFill>
                      <a:srgbClr val="FFFFFF"/>
                    </a:solidFill>
                  </a:rPr>
                  <a:t>3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6" name="Управляющая кнопка: домой 35">
            <a:hlinkClick r:id="rId6" action="ppaction://hlinksldjump" highlightClick="1"/>
          </p:cNvPr>
          <p:cNvSpPr/>
          <p:nvPr/>
        </p:nvSpPr>
        <p:spPr>
          <a:xfrm>
            <a:off x="8354291" y="6172201"/>
            <a:ext cx="540327" cy="47798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4564" y="1465729"/>
            <a:ext cx="7330786" cy="365698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Никогда не переходи по ссылкам и не открывай вложений от неизвестных людей. В них могут содержаться вирусы. Лучше такое письмо сразу удалить.</a:t>
            </a:r>
          </a:p>
          <a:p>
            <a:r>
              <a:rPr lang="ru-RU" dirty="0" smtClean="0"/>
              <a:t>С осторожностью относись к таким письмам от друзей. Лучше скопировать ссылку в буфер обмена и вставить браузер.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32609" y="1"/>
            <a:ext cx="7365932" cy="133773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Совершенно верно!</a:t>
            </a:r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416136" y="5694218"/>
            <a:ext cx="727364" cy="65462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1697</TotalTime>
  <Words>2498</Words>
  <Application>Microsoft Office PowerPoint</Application>
  <PresentationFormat>Экран (4:3)</PresentationFormat>
  <Paragraphs>362</Paragraphs>
  <Slides>67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Office Theme</vt:lpstr>
      <vt:lpstr>Игра «Безопасный интернет»</vt:lpstr>
      <vt:lpstr>Слайд 2</vt:lpstr>
      <vt:lpstr>Игровое меню</vt:lpstr>
      <vt:lpstr>Правила игры</vt:lpstr>
      <vt:lpstr>Что вы нарушаете, выдавая за свою информацию, скачанную из интернета (статью, презентацию) </vt:lpstr>
      <vt:lpstr>Совершенно верно!</vt:lpstr>
      <vt:lpstr>Слайд 7</vt:lpstr>
      <vt:lpstr>Чего ни в коем случае не стоит делать, если вам в сообщении пришла ссылка или вложение от незнакомца</vt:lpstr>
      <vt:lpstr>Совершенно верно!</vt:lpstr>
      <vt:lpstr>Почему приложения в социальных сетях могут быть опасны?</vt:lpstr>
      <vt:lpstr>Совершенно верно!</vt:lpstr>
      <vt:lpstr> Какой информацией не стоит делиться в социальных сетях, чтобы не стать жертвой воров и вымогателей</vt:lpstr>
      <vt:lpstr>Слайд 13</vt:lpstr>
      <vt:lpstr>Что такое спам?</vt:lpstr>
      <vt:lpstr>Слайд 15</vt:lpstr>
      <vt:lpstr>Каким образом за нами следит наш собственный смартфон?</vt:lpstr>
      <vt:lpstr>Совершенно верно!</vt:lpstr>
      <vt:lpstr>Лучшее средство для защиты от вирусов – это:</vt:lpstr>
      <vt:lpstr>Совершенно верно!</vt:lpstr>
      <vt:lpstr>Что означает тот факт, что после поиска информации, например, о собаках, на следующий день на любых страницах в интернете вы видите рекламу, связанную с собаками?</vt:lpstr>
      <vt:lpstr>Совершенно верно!</vt:lpstr>
      <vt:lpstr>Как лучше поступить, если тебе пишут оскорбительные сообщения?</vt:lpstr>
      <vt:lpstr>Совершенно верно!</vt:lpstr>
      <vt:lpstr>Чем может быть опасно виртуальное общение с незнакомыми людьми?</vt:lpstr>
      <vt:lpstr>Совершенно верно!</vt:lpstr>
      <vt:lpstr>Что следует предпринять, если вы чувствуете, что за вами следят в интернете? </vt:lpstr>
      <vt:lpstr>Совершенно верно!</vt:lpstr>
      <vt:lpstr>Что такое кейлоггер?</vt:lpstr>
      <vt:lpstr>Совершенно верно!</vt:lpstr>
      <vt:lpstr>Нужно ли просить у своих одноклассников разрешение, чтобы выложить фото с ними в интернете?</vt:lpstr>
      <vt:lpstr>Совершенно верно!</vt:lpstr>
      <vt:lpstr>Для чего используется брандмауэр?</vt:lpstr>
      <vt:lpstr>Совершенно верно!</vt:lpstr>
      <vt:lpstr>К чему может привести интернет-зависимость?</vt:lpstr>
      <vt:lpstr>Совершенно верно!</vt:lpstr>
      <vt:lpstr>Как правильно поступить, если на экране устройства появилось окно с требованием заплатить штраф за незаконное скачивание информации?</vt:lpstr>
      <vt:lpstr>Совершенно верно!</vt:lpstr>
      <vt:lpstr>Нужно ли соблюдать в интернете правила вежливости?</vt:lpstr>
      <vt:lpstr>Совершенно верно!</vt:lpstr>
      <vt:lpstr>К чему может привести бездумное выкладывание своих фото на странице в социальной сети?</vt:lpstr>
      <vt:lpstr>Совершенно верно!</vt:lpstr>
      <vt:lpstr>Какое правило необходимо соблюдать при общении в чатах и форумах?</vt:lpstr>
      <vt:lpstr>Совершенно верно!</vt:lpstr>
      <vt:lpstr>Что можно сделать, чтобы тебе не писали незнакомые люди и не оставляли оскорбительных комментариев?</vt:lpstr>
      <vt:lpstr>Совершенно верно!</vt:lpstr>
      <vt:lpstr>Как следует поступить, если к тебе в друзья хочет добавиться незнакомый человек?</vt:lpstr>
      <vt:lpstr>Совершенно верно!</vt:lpstr>
      <vt:lpstr>Как поступить, если участник одной из групп в социальных сетях просит тебя выполнить какие-либо действия во вред себе, а на твой отказ угрожают тебе и твоим родным?</vt:lpstr>
      <vt:lpstr>Совершенно верно!</vt:lpstr>
      <vt:lpstr>Как следует поступить, если на сайте появилось всплывающее окно с предложением пройти по ссылке?</vt:lpstr>
      <vt:lpstr>Совершенно верно!</vt:lpstr>
      <vt:lpstr>Как следует относиться к любой размещаемой в интернете информации?</vt:lpstr>
      <vt:lpstr>Совершенно верно!</vt:lpstr>
      <vt:lpstr>Какой пароль считается надежным?</vt:lpstr>
      <vt:lpstr>Совершенно верно!</vt:lpstr>
      <vt:lpstr>Как можно защититься от кражи пароля в интернете?</vt:lpstr>
      <vt:lpstr>Совершенно верно!</vt:lpstr>
      <vt:lpstr>Чем могут быть опасны общедоступные сети Wi-Fi?</vt:lpstr>
      <vt:lpstr>Совершенно верно!</vt:lpstr>
      <vt:lpstr>Как можно защитить свой игровой аккаунт?</vt:lpstr>
      <vt:lpstr>Совершенно верно!</vt:lpstr>
      <vt:lpstr>Что может сделать администратор, если пользователь нарушает правила группы/форума?</vt:lpstr>
      <vt:lpstr>Совершенно верно!</vt:lpstr>
      <vt:lpstr>За распространение какой информации в интернете могут наказать?</vt:lpstr>
      <vt:lpstr>Совершенно верно!</vt:lpstr>
      <vt:lpstr>Заглядывайте сюда: http://i-deti.org/ </vt:lpstr>
      <vt:lpstr>9 правил нетикета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fff</cp:lastModifiedBy>
  <cp:revision>254</cp:revision>
  <dcterms:created xsi:type="dcterms:W3CDTF">2016-11-18T14:12:19Z</dcterms:created>
  <dcterms:modified xsi:type="dcterms:W3CDTF">2024-11-05T18:03:28Z</dcterms:modified>
</cp:coreProperties>
</file>